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7" r:id="rId14"/>
    <p:sldId id="268" r:id="rId15"/>
    <p:sldId id="270" r:id="rId16"/>
    <p:sldId id="277" r:id="rId17"/>
    <p:sldId id="271" r:id="rId18"/>
    <p:sldId id="272" r:id="rId19"/>
    <p:sldId id="278" r:id="rId20"/>
    <p:sldId id="273" r:id="rId21"/>
    <p:sldId id="274" r:id="rId22"/>
    <p:sldId id="279" r:id="rId23"/>
    <p:sldId id="275" r:id="rId24"/>
    <p:sldId id="276" r:id="rId25"/>
    <p:sldId id="280" r:id="rId26"/>
    <p:sldId id="281" r:id="rId2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90"/>
  </p:normalViewPr>
  <p:slideViewPr>
    <p:cSldViewPr snapToGrid="0" snapToObjects="1">
      <p:cViewPr varScale="1">
        <p:scale>
          <a:sx n="99" d="100"/>
          <a:sy n="99" d="100"/>
        </p:scale>
        <p:origin x="52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43A643-E2F1-2E45-938E-D584953BA4B1}" type="datetimeFigureOut">
              <a:rPr lang="en-GB" smtClean="0"/>
              <a:t>02/07/2019</a:t>
            </a:fld>
            <a:endParaRPr lang="en-GB"/>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CCED32-C98D-D74D-8B77-8F0BB7FA1427}" type="slidenum">
              <a:rPr lang="en-GB" smtClean="0"/>
              <a:t>‹N›</a:t>
            </a:fld>
            <a:endParaRPr lang="en-GB"/>
          </a:p>
        </p:txBody>
      </p:sp>
    </p:spTree>
    <p:extLst>
      <p:ext uri="{BB962C8B-B14F-4D97-AF65-F5344CB8AC3E}">
        <p14:creationId xmlns:p14="http://schemas.microsoft.com/office/powerpoint/2010/main" val="3668572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4C962A9-97AE-DA4C-8AFD-8CDE74BEA133}"/>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GB"/>
          </a:p>
        </p:txBody>
      </p:sp>
      <p:sp>
        <p:nvSpPr>
          <p:cNvPr id="3" name="Sottotitolo 2">
            <a:extLst>
              <a:ext uri="{FF2B5EF4-FFF2-40B4-BE49-F238E27FC236}">
                <a16:creationId xmlns:a16="http://schemas.microsoft.com/office/drawing/2014/main" id="{7200A60C-A2A7-6949-9A0B-94BE95FB1A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GB"/>
          </a:p>
        </p:txBody>
      </p:sp>
      <p:sp>
        <p:nvSpPr>
          <p:cNvPr id="4" name="Segnaposto data 3">
            <a:extLst>
              <a:ext uri="{FF2B5EF4-FFF2-40B4-BE49-F238E27FC236}">
                <a16:creationId xmlns:a16="http://schemas.microsoft.com/office/drawing/2014/main" id="{9065B8F3-21A1-FC44-91B1-B892C7D9A638}"/>
              </a:ext>
            </a:extLst>
          </p:cNvPr>
          <p:cNvSpPr>
            <a:spLocks noGrp="1"/>
          </p:cNvSpPr>
          <p:nvPr>
            <p:ph type="dt" sz="half" idx="10"/>
          </p:nvPr>
        </p:nvSpPr>
        <p:spPr/>
        <p:txBody>
          <a:bodyPr/>
          <a:lstStyle/>
          <a:p>
            <a:fld id="{1609DEA7-FF19-7E48-AEC3-5C15B183AAA9}" type="datetime1">
              <a:rPr lang="it-IT" smtClean="0"/>
              <a:t>02/07/19</a:t>
            </a:fld>
            <a:endParaRPr lang="en-GB"/>
          </a:p>
        </p:txBody>
      </p:sp>
      <p:sp>
        <p:nvSpPr>
          <p:cNvPr id="5" name="Segnaposto piè di pagina 4">
            <a:extLst>
              <a:ext uri="{FF2B5EF4-FFF2-40B4-BE49-F238E27FC236}">
                <a16:creationId xmlns:a16="http://schemas.microsoft.com/office/drawing/2014/main" id="{EC08C407-6127-F945-882F-AF53C4A50780}"/>
              </a:ext>
            </a:extLst>
          </p:cNvPr>
          <p:cNvSpPr>
            <a:spLocks noGrp="1"/>
          </p:cNvSpPr>
          <p:nvPr>
            <p:ph type="ftr" sz="quarter" idx="11"/>
          </p:nvPr>
        </p:nvSpPr>
        <p:spPr/>
        <p:txBody>
          <a:bodyPr/>
          <a:lstStyle/>
          <a:p>
            <a:r>
              <a:rPr lang="en-GB"/>
              <a:t>Antonio Briola 806906</a:t>
            </a:r>
          </a:p>
        </p:txBody>
      </p:sp>
      <p:sp>
        <p:nvSpPr>
          <p:cNvPr id="6" name="Segnaposto numero diapositiva 5">
            <a:extLst>
              <a:ext uri="{FF2B5EF4-FFF2-40B4-BE49-F238E27FC236}">
                <a16:creationId xmlns:a16="http://schemas.microsoft.com/office/drawing/2014/main" id="{226B1C1E-D69F-2841-BACC-5645D5203903}"/>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1760347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509E05-2D65-6443-839A-CDF71431935F}"/>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F17462CD-83D9-1B4D-ABA4-933EF1968963}"/>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520ADEA6-4411-DE4B-908F-9BC6ED39B3BB}"/>
              </a:ext>
            </a:extLst>
          </p:cNvPr>
          <p:cNvSpPr>
            <a:spLocks noGrp="1"/>
          </p:cNvSpPr>
          <p:nvPr>
            <p:ph type="dt" sz="half" idx="10"/>
          </p:nvPr>
        </p:nvSpPr>
        <p:spPr/>
        <p:txBody>
          <a:bodyPr/>
          <a:lstStyle/>
          <a:p>
            <a:fld id="{4CAFEFE6-BA33-EE46-8D62-501823C83028}" type="datetime1">
              <a:rPr lang="it-IT" smtClean="0"/>
              <a:t>02/07/19</a:t>
            </a:fld>
            <a:endParaRPr lang="en-GB"/>
          </a:p>
        </p:txBody>
      </p:sp>
      <p:sp>
        <p:nvSpPr>
          <p:cNvPr id="5" name="Segnaposto piè di pagina 4">
            <a:extLst>
              <a:ext uri="{FF2B5EF4-FFF2-40B4-BE49-F238E27FC236}">
                <a16:creationId xmlns:a16="http://schemas.microsoft.com/office/drawing/2014/main" id="{784E715A-FEE2-8448-8C22-A6CC473BFDD0}"/>
              </a:ext>
            </a:extLst>
          </p:cNvPr>
          <p:cNvSpPr>
            <a:spLocks noGrp="1"/>
          </p:cNvSpPr>
          <p:nvPr>
            <p:ph type="ftr" sz="quarter" idx="11"/>
          </p:nvPr>
        </p:nvSpPr>
        <p:spPr/>
        <p:txBody>
          <a:bodyPr/>
          <a:lstStyle/>
          <a:p>
            <a:r>
              <a:rPr lang="en-GB"/>
              <a:t>Antonio Briola 806906</a:t>
            </a:r>
          </a:p>
        </p:txBody>
      </p:sp>
      <p:sp>
        <p:nvSpPr>
          <p:cNvPr id="6" name="Segnaposto numero diapositiva 5">
            <a:extLst>
              <a:ext uri="{FF2B5EF4-FFF2-40B4-BE49-F238E27FC236}">
                <a16:creationId xmlns:a16="http://schemas.microsoft.com/office/drawing/2014/main" id="{362A5A7E-F350-1B46-96E3-FB6BB64C577F}"/>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8769772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9B8E9753-05ED-494D-8BD7-E336D3FC57FA}"/>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A933EAE1-FDA4-7E4C-BE27-C98746331C1C}"/>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37AA4A38-E2B3-234A-BB06-13178B950365}"/>
              </a:ext>
            </a:extLst>
          </p:cNvPr>
          <p:cNvSpPr>
            <a:spLocks noGrp="1"/>
          </p:cNvSpPr>
          <p:nvPr>
            <p:ph type="dt" sz="half" idx="10"/>
          </p:nvPr>
        </p:nvSpPr>
        <p:spPr/>
        <p:txBody>
          <a:bodyPr/>
          <a:lstStyle/>
          <a:p>
            <a:fld id="{D9A59DB1-46AF-1544-BA29-28C1EB0B7933}" type="datetime1">
              <a:rPr lang="it-IT" smtClean="0"/>
              <a:t>02/07/19</a:t>
            </a:fld>
            <a:endParaRPr lang="en-GB"/>
          </a:p>
        </p:txBody>
      </p:sp>
      <p:sp>
        <p:nvSpPr>
          <p:cNvPr id="5" name="Segnaposto piè di pagina 4">
            <a:extLst>
              <a:ext uri="{FF2B5EF4-FFF2-40B4-BE49-F238E27FC236}">
                <a16:creationId xmlns:a16="http://schemas.microsoft.com/office/drawing/2014/main" id="{D2A1B108-F08A-2845-81A1-B4C14A46BA3F}"/>
              </a:ext>
            </a:extLst>
          </p:cNvPr>
          <p:cNvSpPr>
            <a:spLocks noGrp="1"/>
          </p:cNvSpPr>
          <p:nvPr>
            <p:ph type="ftr" sz="quarter" idx="11"/>
          </p:nvPr>
        </p:nvSpPr>
        <p:spPr/>
        <p:txBody>
          <a:bodyPr/>
          <a:lstStyle/>
          <a:p>
            <a:r>
              <a:rPr lang="en-GB"/>
              <a:t>Antonio Briola 806906</a:t>
            </a:r>
          </a:p>
        </p:txBody>
      </p:sp>
      <p:sp>
        <p:nvSpPr>
          <p:cNvPr id="6" name="Segnaposto numero diapositiva 5">
            <a:extLst>
              <a:ext uri="{FF2B5EF4-FFF2-40B4-BE49-F238E27FC236}">
                <a16:creationId xmlns:a16="http://schemas.microsoft.com/office/drawing/2014/main" id="{14FA19AE-4C45-A34A-A7B3-6D24F442EF36}"/>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1228609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A5086A2-3CB8-2A43-98D0-25D73ACDB72C}"/>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1E486789-B3CC-2D4A-A481-9F0AC0187335}"/>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C97FB767-4B14-C448-94FD-4CBA0B00A57D}"/>
              </a:ext>
            </a:extLst>
          </p:cNvPr>
          <p:cNvSpPr>
            <a:spLocks noGrp="1"/>
          </p:cNvSpPr>
          <p:nvPr>
            <p:ph type="dt" sz="half" idx="10"/>
          </p:nvPr>
        </p:nvSpPr>
        <p:spPr/>
        <p:txBody>
          <a:bodyPr/>
          <a:lstStyle/>
          <a:p>
            <a:fld id="{970984CF-A169-CB40-ABE7-D81D49F4AB0B}" type="datetime1">
              <a:rPr lang="it-IT" smtClean="0"/>
              <a:t>02/07/19</a:t>
            </a:fld>
            <a:endParaRPr lang="en-GB"/>
          </a:p>
        </p:txBody>
      </p:sp>
      <p:sp>
        <p:nvSpPr>
          <p:cNvPr id="5" name="Segnaposto piè di pagina 4">
            <a:extLst>
              <a:ext uri="{FF2B5EF4-FFF2-40B4-BE49-F238E27FC236}">
                <a16:creationId xmlns:a16="http://schemas.microsoft.com/office/drawing/2014/main" id="{EDD0DB07-1258-7E44-9B15-C5AF45EA2DD4}"/>
              </a:ext>
            </a:extLst>
          </p:cNvPr>
          <p:cNvSpPr>
            <a:spLocks noGrp="1"/>
          </p:cNvSpPr>
          <p:nvPr>
            <p:ph type="ftr" sz="quarter" idx="11"/>
          </p:nvPr>
        </p:nvSpPr>
        <p:spPr/>
        <p:txBody>
          <a:bodyPr/>
          <a:lstStyle/>
          <a:p>
            <a:r>
              <a:rPr lang="en-GB"/>
              <a:t>Antonio Briola 806906</a:t>
            </a:r>
          </a:p>
        </p:txBody>
      </p:sp>
      <p:sp>
        <p:nvSpPr>
          <p:cNvPr id="6" name="Segnaposto numero diapositiva 5">
            <a:extLst>
              <a:ext uri="{FF2B5EF4-FFF2-40B4-BE49-F238E27FC236}">
                <a16:creationId xmlns:a16="http://schemas.microsoft.com/office/drawing/2014/main" id="{7DF6F3E4-4B31-584D-99BC-7D580D12234C}"/>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35585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278DE8-E267-C440-A894-E1AE71A98ABF}"/>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F3076575-6F47-3147-B513-780357A7EA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6216ED08-CB87-904E-9CA1-008C531E8ECB}"/>
              </a:ext>
            </a:extLst>
          </p:cNvPr>
          <p:cNvSpPr>
            <a:spLocks noGrp="1"/>
          </p:cNvSpPr>
          <p:nvPr>
            <p:ph type="dt" sz="half" idx="10"/>
          </p:nvPr>
        </p:nvSpPr>
        <p:spPr/>
        <p:txBody>
          <a:bodyPr/>
          <a:lstStyle/>
          <a:p>
            <a:fld id="{A2FC5FCB-C070-7948-9FC9-DACA7A18D526}" type="datetime1">
              <a:rPr lang="it-IT" smtClean="0"/>
              <a:t>02/07/19</a:t>
            </a:fld>
            <a:endParaRPr lang="en-GB"/>
          </a:p>
        </p:txBody>
      </p:sp>
      <p:sp>
        <p:nvSpPr>
          <p:cNvPr id="5" name="Segnaposto piè di pagina 4">
            <a:extLst>
              <a:ext uri="{FF2B5EF4-FFF2-40B4-BE49-F238E27FC236}">
                <a16:creationId xmlns:a16="http://schemas.microsoft.com/office/drawing/2014/main" id="{8EC2E630-4113-F645-A5E8-6FBD418E11EE}"/>
              </a:ext>
            </a:extLst>
          </p:cNvPr>
          <p:cNvSpPr>
            <a:spLocks noGrp="1"/>
          </p:cNvSpPr>
          <p:nvPr>
            <p:ph type="ftr" sz="quarter" idx="11"/>
          </p:nvPr>
        </p:nvSpPr>
        <p:spPr/>
        <p:txBody>
          <a:bodyPr/>
          <a:lstStyle/>
          <a:p>
            <a:r>
              <a:rPr lang="en-GB"/>
              <a:t>Antonio Briola 806906</a:t>
            </a:r>
          </a:p>
        </p:txBody>
      </p:sp>
      <p:sp>
        <p:nvSpPr>
          <p:cNvPr id="6" name="Segnaposto numero diapositiva 5">
            <a:extLst>
              <a:ext uri="{FF2B5EF4-FFF2-40B4-BE49-F238E27FC236}">
                <a16:creationId xmlns:a16="http://schemas.microsoft.com/office/drawing/2014/main" id="{94E03217-A83B-4948-B451-303F41D7B1D4}"/>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1530811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8A813F-71CA-DD42-9357-04477CB995EE}"/>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0A4612EC-CF9C-A14E-B766-F11B44E6FE16}"/>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contenuto 3">
            <a:extLst>
              <a:ext uri="{FF2B5EF4-FFF2-40B4-BE49-F238E27FC236}">
                <a16:creationId xmlns:a16="http://schemas.microsoft.com/office/drawing/2014/main" id="{595598B7-C68F-6942-BCE0-002C5780AB16}"/>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data 4">
            <a:extLst>
              <a:ext uri="{FF2B5EF4-FFF2-40B4-BE49-F238E27FC236}">
                <a16:creationId xmlns:a16="http://schemas.microsoft.com/office/drawing/2014/main" id="{DDC56E81-9FE2-CB40-8FC0-6DE5DB3E6956}"/>
              </a:ext>
            </a:extLst>
          </p:cNvPr>
          <p:cNvSpPr>
            <a:spLocks noGrp="1"/>
          </p:cNvSpPr>
          <p:nvPr>
            <p:ph type="dt" sz="half" idx="10"/>
          </p:nvPr>
        </p:nvSpPr>
        <p:spPr/>
        <p:txBody>
          <a:bodyPr/>
          <a:lstStyle/>
          <a:p>
            <a:fld id="{9B2067E4-8684-3C49-A39D-BA6606A88DE8}" type="datetime1">
              <a:rPr lang="it-IT" smtClean="0"/>
              <a:t>02/07/19</a:t>
            </a:fld>
            <a:endParaRPr lang="en-GB"/>
          </a:p>
        </p:txBody>
      </p:sp>
      <p:sp>
        <p:nvSpPr>
          <p:cNvPr id="6" name="Segnaposto piè di pagina 5">
            <a:extLst>
              <a:ext uri="{FF2B5EF4-FFF2-40B4-BE49-F238E27FC236}">
                <a16:creationId xmlns:a16="http://schemas.microsoft.com/office/drawing/2014/main" id="{55CFDD45-1D0C-F64D-B318-5F54D6D51B2A}"/>
              </a:ext>
            </a:extLst>
          </p:cNvPr>
          <p:cNvSpPr>
            <a:spLocks noGrp="1"/>
          </p:cNvSpPr>
          <p:nvPr>
            <p:ph type="ftr" sz="quarter" idx="11"/>
          </p:nvPr>
        </p:nvSpPr>
        <p:spPr/>
        <p:txBody>
          <a:bodyPr/>
          <a:lstStyle/>
          <a:p>
            <a:r>
              <a:rPr lang="en-GB"/>
              <a:t>Antonio Briola 806906</a:t>
            </a:r>
          </a:p>
        </p:txBody>
      </p:sp>
      <p:sp>
        <p:nvSpPr>
          <p:cNvPr id="7" name="Segnaposto numero diapositiva 6">
            <a:extLst>
              <a:ext uri="{FF2B5EF4-FFF2-40B4-BE49-F238E27FC236}">
                <a16:creationId xmlns:a16="http://schemas.microsoft.com/office/drawing/2014/main" id="{0BDA59C3-31BD-364B-B293-02A31E2A6AFD}"/>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181246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8D02AE-3027-474B-9ACE-BF6013A30309}"/>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E18ECEE7-B8F8-6445-AFBF-B8B96F782E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17F3B9A9-7956-C645-A966-76A3CDAF2A80}"/>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testo 4">
            <a:extLst>
              <a:ext uri="{FF2B5EF4-FFF2-40B4-BE49-F238E27FC236}">
                <a16:creationId xmlns:a16="http://schemas.microsoft.com/office/drawing/2014/main" id="{EECA2489-14FF-E740-BAAC-CB65634571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6C39A37A-CD4E-A046-8D70-412AC81DE1AD}"/>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7" name="Segnaposto data 6">
            <a:extLst>
              <a:ext uri="{FF2B5EF4-FFF2-40B4-BE49-F238E27FC236}">
                <a16:creationId xmlns:a16="http://schemas.microsoft.com/office/drawing/2014/main" id="{3723E693-6FBC-D744-8FCB-9E379BB30D16}"/>
              </a:ext>
            </a:extLst>
          </p:cNvPr>
          <p:cNvSpPr>
            <a:spLocks noGrp="1"/>
          </p:cNvSpPr>
          <p:nvPr>
            <p:ph type="dt" sz="half" idx="10"/>
          </p:nvPr>
        </p:nvSpPr>
        <p:spPr/>
        <p:txBody>
          <a:bodyPr/>
          <a:lstStyle/>
          <a:p>
            <a:fld id="{DCB191D7-8C1E-9249-B8E6-0EC2014EED49}" type="datetime1">
              <a:rPr lang="it-IT" smtClean="0"/>
              <a:t>02/07/19</a:t>
            </a:fld>
            <a:endParaRPr lang="en-GB"/>
          </a:p>
        </p:txBody>
      </p:sp>
      <p:sp>
        <p:nvSpPr>
          <p:cNvPr id="8" name="Segnaposto piè di pagina 7">
            <a:extLst>
              <a:ext uri="{FF2B5EF4-FFF2-40B4-BE49-F238E27FC236}">
                <a16:creationId xmlns:a16="http://schemas.microsoft.com/office/drawing/2014/main" id="{5121FBA4-7A25-0A4F-B1D5-116660105475}"/>
              </a:ext>
            </a:extLst>
          </p:cNvPr>
          <p:cNvSpPr>
            <a:spLocks noGrp="1"/>
          </p:cNvSpPr>
          <p:nvPr>
            <p:ph type="ftr" sz="quarter" idx="11"/>
          </p:nvPr>
        </p:nvSpPr>
        <p:spPr/>
        <p:txBody>
          <a:bodyPr/>
          <a:lstStyle/>
          <a:p>
            <a:r>
              <a:rPr lang="en-GB"/>
              <a:t>Antonio Briola 806906</a:t>
            </a:r>
          </a:p>
        </p:txBody>
      </p:sp>
      <p:sp>
        <p:nvSpPr>
          <p:cNvPr id="9" name="Segnaposto numero diapositiva 8">
            <a:extLst>
              <a:ext uri="{FF2B5EF4-FFF2-40B4-BE49-F238E27FC236}">
                <a16:creationId xmlns:a16="http://schemas.microsoft.com/office/drawing/2014/main" id="{9D51D707-0301-A243-8CB1-4AA25D6F774B}"/>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2762930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C39044-4B40-B04C-8664-9349E93671D4}"/>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data 2">
            <a:extLst>
              <a:ext uri="{FF2B5EF4-FFF2-40B4-BE49-F238E27FC236}">
                <a16:creationId xmlns:a16="http://schemas.microsoft.com/office/drawing/2014/main" id="{DF13E813-C9D1-0141-946B-4A4D60E1BA5A}"/>
              </a:ext>
            </a:extLst>
          </p:cNvPr>
          <p:cNvSpPr>
            <a:spLocks noGrp="1"/>
          </p:cNvSpPr>
          <p:nvPr>
            <p:ph type="dt" sz="half" idx="10"/>
          </p:nvPr>
        </p:nvSpPr>
        <p:spPr/>
        <p:txBody>
          <a:bodyPr/>
          <a:lstStyle/>
          <a:p>
            <a:fld id="{F7634A0B-C378-664D-9685-7F186033701A}" type="datetime1">
              <a:rPr lang="it-IT" smtClean="0"/>
              <a:t>02/07/19</a:t>
            </a:fld>
            <a:endParaRPr lang="en-GB"/>
          </a:p>
        </p:txBody>
      </p:sp>
      <p:sp>
        <p:nvSpPr>
          <p:cNvPr id="4" name="Segnaposto piè di pagina 3">
            <a:extLst>
              <a:ext uri="{FF2B5EF4-FFF2-40B4-BE49-F238E27FC236}">
                <a16:creationId xmlns:a16="http://schemas.microsoft.com/office/drawing/2014/main" id="{C9C88A1C-12F2-2941-BDAE-8AF7B5E7394F}"/>
              </a:ext>
            </a:extLst>
          </p:cNvPr>
          <p:cNvSpPr>
            <a:spLocks noGrp="1"/>
          </p:cNvSpPr>
          <p:nvPr>
            <p:ph type="ftr" sz="quarter" idx="11"/>
          </p:nvPr>
        </p:nvSpPr>
        <p:spPr/>
        <p:txBody>
          <a:bodyPr/>
          <a:lstStyle/>
          <a:p>
            <a:r>
              <a:rPr lang="en-GB"/>
              <a:t>Antonio Briola 806906</a:t>
            </a:r>
          </a:p>
        </p:txBody>
      </p:sp>
      <p:sp>
        <p:nvSpPr>
          <p:cNvPr id="5" name="Segnaposto numero diapositiva 4">
            <a:extLst>
              <a:ext uri="{FF2B5EF4-FFF2-40B4-BE49-F238E27FC236}">
                <a16:creationId xmlns:a16="http://schemas.microsoft.com/office/drawing/2014/main" id="{3B2E8CCB-906A-264B-BC99-921718F2D6D4}"/>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22836459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8D4DEA4-54F0-7149-AA8A-09998729B1AF}"/>
              </a:ext>
            </a:extLst>
          </p:cNvPr>
          <p:cNvSpPr>
            <a:spLocks noGrp="1"/>
          </p:cNvSpPr>
          <p:nvPr>
            <p:ph type="dt" sz="half" idx="10"/>
          </p:nvPr>
        </p:nvSpPr>
        <p:spPr/>
        <p:txBody>
          <a:bodyPr/>
          <a:lstStyle/>
          <a:p>
            <a:fld id="{C577DFEA-3CED-FF4F-96D2-3070E418E871}" type="datetime1">
              <a:rPr lang="it-IT" smtClean="0"/>
              <a:t>02/07/19</a:t>
            </a:fld>
            <a:endParaRPr lang="en-GB"/>
          </a:p>
        </p:txBody>
      </p:sp>
      <p:sp>
        <p:nvSpPr>
          <p:cNvPr id="3" name="Segnaposto piè di pagina 2">
            <a:extLst>
              <a:ext uri="{FF2B5EF4-FFF2-40B4-BE49-F238E27FC236}">
                <a16:creationId xmlns:a16="http://schemas.microsoft.com/office/drawing/2014/main" id="{0197D547-3FA6-074E-8FA1-CEE8A089728D}"/>
              </a:ext>
            </a:extLst>
          </p:cNvPr>
          <p:cNvSpPr>
            <a:spLocks noGrp="1"/>
          </p:cNvSpPr>
          <p:nvPr>
            <p:ph type="ftr" sz="quarter" idx="11"/>
          </p:nvPr>
        </p:nvSpPr>
        <p:spPr/>
        <p:txBody>
          <a:bodyPr/>
          <a:lstStyle/>
          <a:p>
            <a:r>
              <a:rPr lang="en-GB"/>
              <a:t>Antonio Briola 806906</a:t>
            </a:r>
          </a:p>
        </p:txBody>
      </p:sp>
      <p:sp>
        <p:nvSpPr>
          <p:cNvPr id="4" name="Segnaposto numero diapositiva 3">
            <a:extLst>
              <a:ext uri="{FF2B5EF4-FFF2-40B4-BE49-F238E27FC236}">
                <a16:creationId xmlns:a16="http://schemas.microsoft.com/office/drawing/2014/main" id="{39332617-5B39-B743-865A-3BF43955B8D4}"/>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1909696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95CAF4-D821-7246-A8C9-760B0648756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C1C18F72-B447-0D41-AC05-D2261D65B6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testo 3">
            <a:extLst>
              <a:ext uri="{FF2B5EF4-FFF2-40B4-BE49-F238E27FC236}">
                <a16:creationId xmlns:a16="http://schemas.microsoft.com/office/drawing/2014/main" id="{8B6A0E6F-D59B-F247-AF1E-63281971CC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EDF9DC1D-0A49-6B45-8957-4F6BDF0C0FB3}"/>
              </a:ext>
            </a:extLst>
          </p:cNvPr>
          <p:cNvSpPr>
            <a:spLocks noGrp="1"/>
          </p:cNvSpPr>
          <p:nvPr>
            <p:ph type="dt" sz="half" idx="10"/>
          </p:nvPr>
        </p:nvSpPr>
        <p:spPr/>
        <p:txBody>
          <a:bodyPr/>
          <a:lstStyle/>
          <a:p>
            <a:fld id="{235AC335-FA5D-FA4A-834A-28389D35F428}" type="datetime1">
              <a:rPr lang="it-IT" smtClean="0"/>
              <a:t>02/07/19</a:t>
            </a:fld>
            <a:endParaRPr lang="en-GB"/>
          </a:p>
        </p:txBody>
      </p:sp>
      <p:sp>
        <p:nvSpPr>
          <p:cNvPr id="6" name="Segnaposto piè di pagina 5">
            <a:extLst>
              <a:ext uri="{FF2B5EF4-FFF2-40B4-BE49-F238E27FC236}">
                <a16:creationId xmlns:a16="http://schemas.microsoft.com/office/drawing/2014/main" id="{5F6BC4F2-389E-8043-96BA-D4EF84E9A5DA}"/>
              </a:ext>
            </a:extLst>
          </p:cNvPr>
          <p:cNvSpPr>
            <a:spLocks noGrp="1"/>
          </p:cNvSpPr>
          <p:nvPr>
            <p:ph type="ftr" sz="quarter" idx="11"/>
          </p:nvPr>
        </p:nvSpPr>
        <p:spPr/>
        <p:txBody>
          <a:bodyPr/>
          <a:lstStyle/>
          <a:p>
            <a:r>
              <a:rPr lang="en-GB"/>
              <a:t>Antonio Briola 806906</a:t>
            </a:r>
          </a:p>
        </p:txBody>
      </p:sp>
      <p:sp>
        <p:nvSpPr>
          <p:cNvPr id="7" name="Segnaposto numero diapositiva 6">
            <a:extLst>
              <a:ext uri="{FF2B5EF4-FFF2-40B4-BE49-F238E27FC236}">
                <a16:creationId xmlns:a16="http://schemas.microsoft.com/office/drawing/2014/main" id="{1B7DA272-7B84-7944-80D6-03B7F85B75FC}"/>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2012784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542255D-2DE4-2446-9DE9-030F5C3315CB}"/>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immagine 2">
            <a:extLst>
              <a:ext uri="{FF2B5EF4-FFF2-40B4-BE49-F238E27FC236}">
                <a16:creationId xmlns:a16="http://schemas.microsoft.com/office/drawing/2014/main" id="{67F6584D-27D8-0745-A301-F9F70837AD8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Segnaposto testo 3">
            <a:extLst>
              <a:ext uri="{FF2B5EF4-FFF2-40B4-BE49-F238E27FC236}">
                <a16:creationId xmlns:a16="http://schemas.microsoft.com/office/drawing/2014/main" id="{9E49DCA9-29B9-E941-8053-A649C63C70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20E5101B-A7A2-DA45-B780-61E061CD954E}"/>
              </a:ext>
            </a:extLst>
          </p:cNvPr>
          <p:cNvSpPr>
            <a:spLocks noGrp="1"/>
          </p:cNvSpPr>
          <p:nvPr>
            <p:ph type="dt" sz="half" idx="10"/>
          </p:nvPr>
        </p:nvSpPr>
        <p:spPr/>
        <p:txBody>
          <a:bodyPr/>
          <a:lstStyle/>
          <a:p>
            <a:fld id="{8CC835C6-9404-6742-8668-6B1EEC759284}" type="datetime1">
              <a:rPr lang="it-IT" smtClean="0"/>
              <a:t>02/07/19</a:t>
            </a:fld>
            <a:endParaRPr lang="en-GB"/>
          </a:p>
        </p:txBody>
      </p:sp>
      <p:sp>
        <p:nvSpPr>
          <p:cNvPr id="6" name="Segnaposto piè di pagina 5">
            <a:extLst>
              <a:ext uri="{FF2B5EF4-FFF2-40B4-BE49-F238E27FC236}">
                <a16:creationId xmlns:a16="http://schemas.microsoft.com/office/drawing/2014/main" id="{82C6432F-9A7E-AF45-9707-EEA03D2F07D9}"/>
              </a:ext>
            </a:extLst>
          </p:cNvPr>
          <p:cNvSpPr>
            <a:spLocks noGrp="1"/>
          </p:cNvSpPr>
          <p:nvPr>
            <p:ph type="ftr" sz="quarter" idx="11"/>
          </p:nvPr>
        </p:nvSpPr>
        <p:spPr/>
        <p:txBody>
          <a:bodyPr/>
          <a:lstStyle/>
          <a:p>
            <a:r>
              <a:rPr lang="en-GB"/>
              <a:t>Antonio Briola 806906</a:t>
            </a:r>
          </a:p>
        </p:txBody>
      </p:sp>
      <p:sp>
        <p:nvSpPr>
          <p:cNvPr id="7" name="Segnaposto numero diapositiva 6">
            <a:extLst>
              <a:ext uri="{FF2B5EF4-FFF2-40B4-BE49-F238E27FC236}">
                <a16:creationId xmlns:a16="http://schemas.microsoft.com/office/drawing/2014/main" id="{117D41DE-F746-2C4A-86BC-0F162A7BE49E}"/>
              </a:ext>
            </a:extLst>
          </p:cNvPr>
          <p:cNvSpPr>
            <a:spLocks noGrp="1"/>
          </p:cNvSpPr>
          <p:nvPr>
            <p:ph type="sldNum" sz="quarter" idx="12"/>
          </p:nvPr>
        </p:nvSpPr>
        <p:spPr/>
        <p:txBody>
          <a:bodyPr/>
          <a:lstStyle/>
          <a:p>
            <a:fld id="{9112681C-4C77-C445-8E5D-E7F980EE958F}" type="slidenum">
              <a:rPr lang="en-GB" smtClean="0"/>
              <a:t>‹N›</a:t>
            </a:fld>
            <a:endParaRPr lang="en-GB"/>
          </a:p>
        </p:txBody>
      </p:sp>
    </p:spTree>
    <p:extLst>
      <p:ext uri="{BB962C8B-B14F-4D97-AF65-F5344CB8AC3E}">
        <p14:creationId xmlns:p14="http://schemas.microsoft.com/office/powerpoint/2010/main" val="2313847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6C731DD1-B771-E642-B628-56CDC49079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3C4B9EB7-49E2-094B-83E0-4A80393FC1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3CEC70D1-0514-E147-9D1A-CF839D1207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BB954-0489-3B4E-A61E-6C100E575BC6}" type="datetime1">
              <a:rPr lang="it-IT" smtClean="0"/>
              <a:t>02/07/19</a:t>
            </a:fld>
            <a:endParaRPr lang="en-GB"/>
          </a:p>
        </p:txBody>
      </p:sp>
      <p:sp>
        <p:nvSpPr>
          <p:cNvPr id="5" name="Segnaposto piè di pagina 4">
            <a:extLst>
              <a:ext uri="{FF2B5EF4-FFF2-40B4-BE49-F238E27FC236}">
                <a16:creationId xmlns:a16="http://schemas.microsoft.com/office/drawing/2014/main" id="{B5FB0500-3A6A-624C-BC3D-5994AD0AEC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Antonio Briola 806906</a:t>
            </a:r>
          </a:p>
        </p:txBody>
      </p:sp>
      <p:sp>
        <p:nvSpPr>
          <p:cNvPr id="6" name="Segnaposto numero diapositiva 5">
            <a:extLst>
              <a:ext uri="{FF2B5EF4-FFF2-40B4-BE49-F238E27FC236}">
                <a16:creationId xmlns:a16="http://schemas.microsoft.com/office/drawing/2014/main" id="{039D5322-A217-974D-889F-3FD0649034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12681C-4C77-C445-8E5D-E7F980EE958F}" type="slidenum">
              <a:rPr lang="en-GB" smtClean="0"/>
              <a:t>‹N›</a:t>
            </a:fld>
            <a:endParaRPr lang="en-GB"/>
          </a:p>
        </p:txBody>
      </p:sp>
    </p:spTree>
    <p:extLst>
      <p:ext uri="{BB962C8B-B14F-4D97-AF65-F5344CB8AC3E}">
        <p14:creationId xmlns:p14="http://schemas.microsoft.com/office/powerpoint/2010/main" val="40075459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E72C57F-FC4A-CE4F-8078-E8ED9C43B670}"/>
              </a:ext>
            </a:extLst>
          </p:cNvPr>
          <p:cNvSpPr>
            <a:spLocks noGrp="1"/>
          </p:cNvSpPr>
          <p:nvPr>
            <p:ph type="ctrTitle"/>
          </p:nvPr>
        </p:nvSpPr>
        <p:spPr/>
        <p:txBody>
          <a:bodyPr/>
          <a:lstStyle/>
          <a:p>
            <a:r>
              <a:rPr lang="en-GB" b="1" dirty="0">
                <a:latin typeface="Times New Roman" panose="02020603050405020304" pitchFamily="18" charset="0"/>
                <a:cs typeface="Times New Roman" panose="02020603050405020304" pitchFamily="18" charset="0"/>
              </a:rPr>
              <a:t>EE2019 network creation and analysis</a:t>
            </a:r>
          </a:p>
        </p:txBody>
      </p:sp>
      <p:sp>
        <p:nvSpPr>
          <p:cNvPr id="3" name="Sottotitolo 2">
            <a:extLst>
              <a:ext uri="{FF2B5EF4-FFF2-40B4-BE49-F238E27FC236}">
                <a16:creationId xmlns:a16="http://schemas.microsoft.com/office/drawing/2014/main" id="{1B5141D7-A12A-3541-809B-2A84816200CC}"/>
              </a:ext>
            </a:extLst>
          </p:cNvPr>
          <p:cNvSpPr>
            <a:spLocks noGrp="1"/>
          </p:cNvSpPr>
          <p:nvPr>
            <p:ph type="subTitle" idx="1"/>
          </p:nvPr>
        </p:nvSpPr>
        <p:spPr>
          <a:xfrm>
            <a:off x="1524000" y="4130072"/>
            <a:ext cx="9144000" cy="377534"/>
          </a:xfrm>
        </p:spPr>
        <p:txBody>
          <a:bodyPr>
            <a:normAutofit fontScale="92500" lnSpcReduction="10000"/>
          </a:bodyPr>
          <a:lstStyle/>
          <a:p>
            <a:r>
              <a:rPr lang="en-GB" dirty="0">
                <a:latin typeface="Times New Roman" panose="02020603050405020304" pitchFamily="18" charset="0"/>
                <a:cs typeface="Times New Roman" panose="02020603050405020304" pitchFamily="18" charset="0"/>
              </a:rPr>
              <a:t>Data Analytics 2018-2019</a:t>
            </a:r>
          </a:p>
        </p:txBody>
      </p:sp>
      <p:sp>
        <p:nvSpPr>
          <p:cNvPr id="4" name="CasellaDiTesto 3">
            <a:extLst>
              <a:ext uri="{FF2B5EF4-FFF2-40B4-BE49-F238E27FC236}">
                <a16:creationId xmlns:a16="http://schemas.microsoft.com/office/drawing/2014/main" id="{CE2BF530-AB49-7D40-B2D3-9BBA8F4FCF0F}"/>
              </a:ext>
            </a:extLst>
          </p:cNvPr>
          <p:cNvSpPr txBox="1"/>
          <p:nvPr/>
        </p:nvSpPr>
        <p:spPr>
          <a:xfrm>
            <a:off x="7469747" y="5273972"/>
            <a:ext cx="4121239" cy="923330"/>
          </a:xfrm>
          <a:prstGeom prst="rect">
            <a:avLst/>
          </a:prstGeom>
          <a:noFill/>
        </p:spPr>
        <p:txBody>
          <a:bodyPr wrap="square" rtlCol="0">
            <a:spAutoFit/>
          </a:bodyPr>
          <a:lstStyle/>
          <a:p>
            <a:pPr algn="r"/>
            <a:r>
              <a:rPr lang="en-GB" dirty="0">
                <a:latin typeface="Times New Roman" panose="02020603050405020304" pitchFamily="18" charset="0"/>
                <a:cs typeface="Times New Roman" panose="02020603050405020304" pitchFamily="18" charset="0"/>
              </a:rPr>
              <a:t>Antonio Briola, 806906</a:t>
            </a:r>
          </a:p>
          <a:p>
            <a:pPr algn="r"/>
            <a:endParaRPr lang="en-GB" dirty="0">
              <a:latin typeface="Times New Roman" panose="02020603050405020304" pitchFamily="18" charset="0"/>
              <a:cs typeface="Times New Roman" panose="02020603050405020304" pitchFamily="18" charset="0"/>
            </a:endParaRPr>
          </a:p>
          <a:p>
            <a:pPr algn="r"/>
            <a:r>
              <a:rPr lang="it-IT" dirty="0">
                <a:latin typeface="Times New Roman" panose="02020603050405020304" pitchFamily="18" charset="0"/>
                <a:cs typeface="Times New Roman" panose="02020603050405020304" pitchFamily="18" charset="0"/>
              </a:rPr>
              <a:t>Università degli Studi di Milano-Bicocca</a:t>
            </a:r>
          </a:p>
        </p:txBody>
      </p:sp>
    </p:spTree>
    <p:extLst>
      <p:ext uri="{BB962C8B-B14F-4D97-AF65-F5344CB8AC3E}">
        <p14:creationId xmlns:p14="http://schemas.microsoft.com/office/powerpoint/2010/main" val="3195530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EE2019 network – PageRank Centrality (1)</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a:t>Antonio Briola 806906</a:t>
            </a:r>
          </a:p>
        </p:txBody>
      </p:sp>
      <p:sp>
        <p:nvSpPr>
          <p:cNvPr id="9" name="CasellaDiTesto 8">
            <a:extLst>
              <a:ext uri="{FF2B5EF4-FFF2-40B4-BE49-F238E27FC236}">
                <a16:creationId xmlns:a16="http://schemas.microsoft.com/office/drawing/2014/main" id="{56CD835F-4556-CF46-8C7D-17BD88AC960C}"/>
              </a:ext>
            </a:extLst>
          </p:cNvPr>
          <p:cNvSpPr txBox="1"/>
          <p:nvPr/>
        </p:nvSpPr>
        <p:spPr>
          <a:xfrm>
            <a:off x="1370884"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PageRank centrality distribution</a:t>
            </a:r>
          </a:p>
        </p:txBody>
      </p:sp>
      <p:sp>
        <p:nvSpPr>
          <p:cNvPr id="10" name="CasellaDiTesto 9">
            <a:extLst>
              <a:ext uri="{FF2B5EF4-FFF2-40B4-BE49-F238E27FC236}">
                <a16:creationId xmlns:a16="http://schemas.microsoft.com/office/drawing/2014/main" id="{509516AD-2838-E247-B371-E537A1BCDF24}"/>
              </a:ext>
            </a:extLst>
          </p:cNvPr>
          <p:cNvSpPr txBox="1"/>
          <p:nvPr/>
        </p:nvSpPr>
        <p:spPr>
          <a:xfrm>
            <a:off x="6868107"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Nodes with the highest PageRank centrality.</a:t>
            </a:r>
          </a:p>
        </p:txBody>
      </p:sp>
      <p:pic>
        <p:nvPicPr>
          <p:cNvPr id="5" name="Immagine 4">
            <a:extLst>
              <a:ext uri="{FF2B5EF4-FFF2-40B4-BE49-F238E27FC236}">
                <a16:creationId xmlns:a16="http://schemas.microsoft.com/office/drawing/2014/main" id="{109C93D7-29C0-5540-BEF4-626AF0D71173}"/>
              </a:ext>
            </a:extLst>
          </p:cNvPr>
          <p:cNvPicPr>
            <a:picLocks noChangeAspect="1"/>
          </p:cNvPicPr>
          <p:nvPr/>
        </p:nvPicPr>
        <p:blipFill>
          <a:blip r:embed="rId2"/>
          <a:stretch>
            <a:fillRect/>
          </a:stretch>
        </p:blipFill>
        <p:spPr>
          <a:xfrm>
            <a:off x="581113" y="1371071"/>
            <a:ext cx="5514887" cy="4115857"/>
          </a:xfrm>
          <a:prstGeom prst="rect">
            <a:avLst/>
          </a:prstGeom>
        </p:spPr>
      </p:pic>
      <p:pic>
        <p:nvPicPr>
          <p:cNvPr id="11" name="Immagine 10">
            <a:extLst>
              <a:ext uri="{FF2B5EF4-FFF2-40B4-BE49-F238E27FC236}">
                <a16:creationId xmlns:a16="http://schemas.microsoft.com/office/drawing/2014/main" id="{0472AEA9-93EC-7C49-B098-356DCCD14DDD}"/>
              </a:ext>
            </a:extLst>
          </p:cNvPr>
          <p:cNvPicPr>
            <a:picLocks noChangeAspect="1"/>
          </p:cNvPicPr>
          <p:nvPr/>
        </p:nvPicPr>
        <p:blipFill>
          <a:blip r:embed="rId3"/>
          <a:stretch>
            <a:fillRect/>
          </a:stretch>
        </p:blipFill>
        <p:spPr>
          <a:xfrm>
            <a:off x="6242558" y="2044878"/>
            <a:ext cx="5111242" cy="2768242"/>
          </a:xfrm>
          <a:prstGeom prst="rect">
            <a:avLst/>
          </a:prstGeom>
        </p:spPr>
      </p:pic>
    </p:spTree>
    <p:extLst>
      <p:ext uri="{BB962C8B-B14F-4D97-AF65-F5344CB8AC3E}">
        <p14:creationId xmlns:p14="http://schemas.microsoft.com/office/powerpoint/2010/main" val="2596843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EE2019 network – PageRank Centrality (2)</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9" name="CasellaDiTesto 8">
            <a:extLst>
              <a:ext uri="{FF2B5EF4-FFF2-40B4-BE49-F238E27FC236}">
                <a16:creationId xmlns:a16="http://schemas.microsoft.com/office/drawing/2014/main" id="{56CD835F-4556-CF46-8C7D-17BD88AC960C}"/>
              </a:ext>
            </a:extLst>
          </p:cNvPr>
          <p:cNvSpPr txBox="1"/>
          <p:nvPr/>
        </p:nvSpPr>
        <p:spPr>
          <a:xfrm>
            <a:off x="1370884"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EE2019 elections’ results in UK.</a:t>
            </a:r>
          </a:p>
        </p:txBody>
      </p:sp>
      <p:sp>
        <p:nvSpPr>
          <p:cNvPr id="10" name="CasellaDiTesto 9">
            <a:extLst>
              <a:ext uri="{FF2B5EF4-FFF2-40B4-BE49-F238E27FC236}">
                <a16:creationId xmlns:a16="http://schemas.microsoft.com/office/drawing/2014/main" id="{509516AD-2838-E247-B371-E537A1BCDF24}"/>
              </a:ext>
            </a:extLst>
          </p:cNvPr>
          <p:cNvSpPr txBox="1"/>
          <p:nvPr/>
        </p:nvSpPr>
        <p:spPr>
          <a:xfrm>
            <a:off x="6868107"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Nodes with the highest PageRank centrality.</a:t>
            </a:r>
          </a:p>
        </p:txBody>
      </p:sp>
      <p:pic>
        <p:nvPicPr>
          <p:cNvPr id="11" name="Immagine 10">
            <a:extLst>
              <a:ext uri="{FF2B5EF4-FFF2-40B4-BE49-F238E27FC236}">
                <a16:creationId xmlns:a16="http://schemas.microsoft.com/office/drawing/2014/main" id="{0472AEA9-93EC-7C49-B098-356DCCD14DDD}"/>
              </a:ext>
            </a:extLst>
          </p:cNvPr>
          <p:cNvPicPr>
            <a:picLocks noChangeAspect="1"/>
          </p:cNvPicPr>
          <p:nvPr/>
        </p:nvPicPr>
        <p:blipFill>
          <a:blip r:embed="rId2"/>
          <a:stretch>
            <a:fillRect/>
          </a:stretch>
        </p:blipFill>
        <p:spPr>
          <a:xfrm>
            <a:off x="6469697" y="2044879"/>
            <a:ext cx="5111242" cy="2768242"/>
          </a:xfrm>
          <a:prstGeom prst="rect">
            <a:avLst/>
          </a:prstGeom>
        </p:spPr>
      </p:pic>
      <p:pic>
        <p:nvPicPr>
          <p:cNvPr id="6" name="Immagine 5">
            <a:extLst>
              <a:ext uri="{FF2B5EF4-FFF2-40B4-BE49-F238E27FC236}">
                <a16:creationId xmlns:a16="http://schemas.microsoft.com/office/drawing/2014/main" id="{F62ABE3A-F4B4-2C4C-A985-A4DE027A8159}"/>
              </a:ext>
            </a:extLst>
          </p:cNvPr>
          <p:cNvPicPr>
            <a:picLocks noChangeAspect="1"/>
          </p:cNvPicPr>
          <p:nvPr/>
        </p:nvPicPr>
        <p:blipFill>
          <a:blip r:embed="rId3"/>
          <a:stretch>
            <a:fillRect/>
          </a:stretch>
        </p:blipFill>
        <p:spPr>
          <a:xfrm>
            <a:off x="955882" y="1794649"/>
            <a:ext cx="5144426" cy="3574801"/>
          </a:xfrm>
          <a:prstGeom prst="rect">
            <a:avLst/>
          </a:prstGeom>
        </p:spPr>
      </p:pic>
      <p:sp>
        <p:nvSpPr>
          <p:cNvPr id="7" name="Rettangolo 6">
            <a:extLst>
              <a:ext uri="{FF2B5EF4-FFF2-40B4-BE49-F238E27FC236}">
                <a16:creationId xmlns:a16="http://schemas.microsoft.com/office/drawing/2014/main" id="{5F210D09-ECE2-BE4F-B9B1-26250A7BB9B2}"/>
              </a:ext>
            </a:extLst>
          </p:cNvPr>
          <p:cNvSpPr/>
          <p:nvPr/>
        </p:nvSpPr>
        <p:spPr>
          <a:xfrm>
            <a:off x="6503310" y="2382591"/>
            <a:ext cx="5018258" cy="1173700"/>
          </a:xfrm>
          <a:prstGeom prst="rect">
            <a:avLst/>
          </a:prstGeom>
          <a:solidFill>
            <a:srgbClr val="FF0000">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4869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EE2019 network – LB Sentiment Analysis (1)</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9" name="CasellaDiTesto 8">
            <a:extLst>
              <a:ext uri="{FF2B5EF4-FFF2-40B4-BE49-F238E27FC236}">
                <a16:creationId xmlns:a16="http://schemas.microsoft.com/office/drawing/2014/main" id="{56CD835F-4556-CF46-8C7D-17BD88AC960C}"/>
              </a:ext>
            </a:extLst>
          </p:cNvPr>
          <p:cNvSpPr txBox="1"/>
          <p:nvPr/>
        </p:nvSpPr>
        <p:spPr>
          <a:xfrm>
            <a:off x="4171502" y="5956292"/>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Tweets’ language distribution.</a:t>
            </a:r>
          </a:p>
        </p:txBody>
      </p:sp>
      <p:pic>
        <p:nvPicPr>
          <p:cNvPr id="6" name="Immagine 5">
            <a:extLst>
              <a:ext uri="{FF2B5EF4-FFF2-40B4-BE49-F238E27FC236}">
                <a16:creationId xmlns:a16="http://schemas.microsoft.com/office/drawing/2014/main" id="{FFF233D8-7FB9-AD47-A077-52541FAED4A6}"/>
              </a:ext>
            </a:extLst>
          </p:cNvPr>
          <p:cNvPicPr>
            <a:picLocks noChangeAspect="1"/>
          </p:cNvPicPr>
          <p:nvPr/>
        </p:nvPicPr>
        <p:blipFill>
          <a:blip r:embed="rId2"/>
          <a:stretch>
            <a:fillRect/>
          </a:stretch>
        </p:blipFill>
        <p:spPr>
          <a:xfrm>
            <a:off x="2865996" y="1266646"/>
            <a:ext cx="6460007" cy="4566587"/>
          </a:xfrm>
          <a:prstGeom prst="rect">
            <a:avLst/>
          </a:prstGeom>
        </p:spPr>
      </p:pic>
    </p:spTree>
    <p:extLst>
      <p:ext uri="{BB962C8B-B14F-4D97-AF65-F5344CB8AC3E}">
        <p14:creationId xmlns:p14="http://schemas.microsoft.com/office/powerpoint/2010/main" val="29891666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EE2019 network – LB Sentiment Analysis (2)</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9" name="CasellaDiTesto 8">
            <a:extLst>
              <a:ext uri="{FF2B5EF4-FFF2-40B4-BE49-F238E27FC236}">
                <a16:creationId xmlns:a16="http://schemas.microsoft.com/office/drawing/2014/main" id="{56CD835F-4556-CF46-8C7D-17BD88AC960C}"/>
              </a:ext>
            </a:extLst>
          </p:cNvPr>
          <p:cNvSpPr txBox="1"/>
          <p:nvPr/>
        </p:nvSpPr>
        <p:spPr>
          <a:xfrm>
            <a:off x="1055622" y="5269449"/>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EE2019 network’s Word Cloud</a:t>
            </a:r>
          </a:p>
        </p:txBody>
      </p:sp>
      <p:sp>
        <p:nvSpPr>
          <p:cNvPr id="10" name="CasellaDiTesto 9">
            <a:extLst>
              <a:ext uri="{FF2B5EF4-FFF2-40B4-BE49-F238E27FC236}">
                <a16:creationId xmlns:a16="http://schemas.microsoft.com/office/drawing/2014/main" id="{509516AD-2838-E247-B371-E537A1BCDF24}"/>
              </a:ext>
            </a:extLst>
          </p:cNvPr>
          <p:cNvSpPr txBox="1"/>
          <p:nvPr/>
        </p:nvSpPr>
        <p:spPr>
          <a:xfrm>
            <a:off x="6868105" y="5274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Thirty English most used words.</a:t>
            </a:r>
          </a:p>
        </p:txBody>
      </p:sp>
      <p:pic>
        <p:nvPicPr>
          <p:cNvPr id="5" name="Immagine 4">
            <a:extLst>
              <a:ext uri="{FF2B5EF4-FFF2-40B4-BE49-F238E27FC236}">
                <a16:creationId xmlns:a16="http://schemas.microsoft.com/office/drawing/2014/main" id="{83F1CA0C-6AF9-B94F-B7F0-755D201CE587}"/>
              </a:ext>
            </a:extLst>
          </p:cNvPr>
          <p:cNvPicPr>
            <a:picLocks noChangeAspect="1"/>
          </p:cNvPicPr>
          <p:nvPr/>
        </p:nvPicPr>
        <p:blipFill>
          <a:blip r:embed="rId2"/>
          <a:stretch>
            <a:fillRect/>
          </a:stretch>
        </p:blipFill>
        <p:spPr>
          <a:xfrm>
            <a:off x="838200" y="1886785"/>
            <a:ext cx="5441338" cy="3044423"/>
          </a:xfrm>
          <a:prstGeom prst="rect">
            <a:avLst/>
          </a:prstGeom>
        </p:spPr>
      </p:pic>
      <p:pic>
        <p:nvPicPr>
          <p:cNvPr id="12" name="Immagine 11">
            <a:extLst>
              <a:ext uri="{FF2B5EF4-FFF2-40B4-BE49-F238E27FC236}">
                <a16:creationId xmlns:a16="http://schemas.microsoft.com/office/drawing/2014/main" id="{39740B40-4EC8-1D48-A2E3-A8182EDD6619}"/>
              </a:ext>
            </a:extLst>
          </p:cNvPr>
          <p:cNvPicPr>
            <a:picLocks noChangeAspect="1"/>
          </p:cNvPicPr>
          <p:nvPr/>
        </p:nvPicPr>
        <p:blipFill>
          <a:blip r:embed="rId3"/>
          <a:stretch>
            <a:fillRect/>
          </a:stretch>
        </p:blipFill>
        <p:spPr>
          <a:xfrm>
            <a:off x="6740704" y="1722858"/>
            <a:ext cx="4569227" cy="3372277"/>
          </a:xfrm>
          <a:prstGeom prst="rect">
            <a:avLst/>
          </a:prstGeom>
        </p:spPr>
      </p:pic>
    </p:spTree>
    <p:extLst>
      <p:ext uri="{BB962C8B-B14F-4D97-AF65-F5344CB8AC3E}">
        <p14:creationId xmlns:p14="http://schemas.microsoft.com/office/powerpoint/2010/main" val="1115853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EE2019 network – LB Sentiment Analysis (3)</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9" name="CasellaDiTesto 8">
            <a:extLst>
              <a:ext uri="{FF2B5EF4-FFF2-40B4-BE49-F238E27FC236}">
                <a16:creationId xmlns:a16="http://schemas.microsoft.com/office/drawing/2014/main" id="{56CD835F-4556-CF46-8C7D-17BD88AC960C}"/>
              </a:ext>
            </a:extLst>
          </p:cNvPr>
          <p:cNvSpPr txBox="1"/>
          <p:nvPr/>
        </p:nvSpPr>
        <p:spPr>
          <a:xfrm>
            <a:off x="1044344" y="5762036"/>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Afinn’s Lexicon based sentiment analysis.</a:t>
            </a:r>
          </a:p>
        </p:txBody>
      </p:sp>
      <p:sp>
        <p:nvSpPr>
          <p:cNvPr id="10" name="CasellaDiTesto 9">
            <a:extLst>
              <a:ext uri="{FF2B5EF4-FFF2-40B4-BE49-F238E27FC236}">
                <a16:creationId xmlns:a16="http://schemas.microsoft.com/office/drawing/2014/main" id="{509516AD-2838-E247-B371-E537A1BCDF24}"/>
              </a:ext>
            </a:extLst>
          </p:cNvPr>
          <p:cNvSpPr txBox="1"/>
          <p:nvPr/>
        </p:nvSpPr>
        <p:spPr>
          <a:xfrm>
            <a:off x="7138560" y="5761704"/>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NRC’s Lexicon based sentiment analysis.</a:t>
            </a:r>
          </a:p>
        </p:txBody>
      </p:sp>
      <p:pic>
        <p:nvPicPr>
          <p:cNvPr id="6" name="Immagine 5">
            <a:extLst>
              <a:ext uri="{FF2B5EF4-FFF2-40B4-BE49-F238E27FC236}">
                <a16:creationId xmlns:a16="http://schemas.microsoft.com/office/drawing/2014/main" id="{B464AC07-B872-B04D-9F36-A0205DE5403A}"/>
              </a:ext>
            </a:extLst>
          </p:cNvPr>
          <p:cNvPicPr>
            <a:picLocks noChangeAspect="1"/>
          </p:cNvPicPr>
          <p:nvPr/>
        </p:nvPicPr>
        <p:blipFill>
          <a:blip r:embed="rId2"/>
          <a:stretch>
            <a:fillRect/>
          </a:stretch>
        </p:blipFill>
        <p:spPr>
          <a:xfrm>
            <a:off x="838200" y="1536178"/>
            <a:ext cx="5039922" cy="3785643"/>
          </a:xfrm>
          <a:prstGeom prst="rect">
            <a:avLst/>
          </a:prstGeom>
        </p:spPr>
      </p:pic>
      <p:pic>
        <p:nvPicPr>
          <p:cNvPr id="8" name="Immagine 7">
            <a:extLst>
              <a:ext uri="{FF2B5EF4-FFF2-40B4-BE49-F238E27FC236}">
                <a16:creationId xmlns:a16="http://schemas.microsoft.com/office/drawing/2014/main" id="{12801B21-E2C7-984D-8C0B-BB379072AEC9}"/>
              </a:ext>
            </a:extLst>
          </p:cNvPr>
          <p:cNvPicPr>
            <a:picLocks noChangeAspect="1"/>
          </p:cNvPicPr>
          <p:nvPr/>
        </p:nvPicPr>
        <p:blipFill>
          <a:blip r:embed="rId3"/>
          <a:stretch>
            <a:fillRect/>
          </a:stretch>
        </p:blipFill>
        <p:spPr>
          <a:xfrm>
            <a:off x="6516599" y="1822948"/>
            <a:ext cx="5039921" cy="3759941"/>
          </a:xfrm>
          <a:prstGeom prst="rect">
            <a:avLst/>
          </a:prstGeom>
        </p:spPr>
      </p:pic>
    </p:spTree>
    <p:extLst>
      <p:ext uri="{BB962C8B-B14F-4D97-AF65-F5344CB8AC3E}">
        <p14:creationId xmlns:p14="http://schemas.microsoft.com/office/powerpoint/2010/main" val="2680430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a:bodyPr>
          <a:lstStyle/>
          <a:p>
            <a:pPr algn="ctr"/>
            <a:r>
              <a:rPr lang="en-GB" b="1" dirty="0">
                <a:latin typeface="Times New Roman" panose="02020603050405020304" pitchFamily="18" charset="0"/>
                <a:cs typeface="Times New Roman" panose="02020603050405020304" pitchFamily="18" charset="0"/>
              </a:rPr>
              <a:t>Community detection</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10" name="CasellaDiTesto 9">
            <a:extLst>
              <a:ext uri="{FF2B5EF4-FFF2-40B4-BE49-F238E27FC236}">
                <a16:creationId xmlns:a16="http://schemas.microsoft.com/office/drawing/2014/main" id="{509516AD-2838-E247-B371-E537A1BCDF24}"/>
              </a:ext>
            </a:extLst>
          </p:cNvPr>
          <p:cNvSpPr txBox="1"/>
          <p:nvPr/>
        </p:nvSpPr>
        <p:spPr>
          <a:xfrm>
            <a:off x="6639059" y="5824755"/>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Communities size distribution.</a:t>
            </a:r>
          </a:p>
        </p:txBody>
      </p:sp>
      <p:pic>
        <p:nvPicPr>
          <p:cNvPr id="5" name="Immagine 4">
            <a:extLst>
              <a:ext uri="{FF2B5EF4-FFF2-40B4-BE49-F238E27FC236}">
                <a16:creationId xmlns:a16="http://schemas.microsoft.com/office/drawing/2014/main" id="{A46257C5-D3B9-0049-B013-C6CBAB4F16B4}"/>
              </a:ext>
            </a:extLst>
          </p:cNvPr>
          <p:cNvPicPr>
            <a:picLocks noChangeAspect="1"/>
          </p:cNvPicPr>
          <p:nvPr/>
        </p:nvPicPr>
        <p:blipFill>
          <a:blip r:embed="rId2"/>
          <a:stretch>
            <a:fillRect/>
          </a:stretch>
        </p:blipFill>
        <p:spPr>
          <a:xfrm>
            <a:off x="6035899" y="1725888"/>
            <a:ext cx="5520744" cy="4098867"/>
          </a:xfrm>
          <a:prstGeom prst="rect">
            <a:avLst/>
          </a:prstGeom>
        </p:spPr>
      </p:pic>
      <p:sp>
        <p:nvSpPr>
          <p:cNvPr id="7" name="CasellaDiTesto 6">
            <a:extLst>
              <a:ext uri="{FF2B5EF4-FFF2-40B4-BE49-F238E27FC236}">
                <a16:creationId xmlns:a16="http://schemas.microsoft.com/office/drawing/2014/main" id="{FC72C241-97FB-A441-A8E3-D878974FF4D8}"/>
              </a:ext>
            </a:extLst>
          </p:cNvPr>
          <p:cNvSpPr txBox="1"/>
          <p:nvPr/>
        </p:nvSpPr>
        <p:spPr>
          <a:xfrm>
            <a:off x="991673" y="1790163"/>
            <a:ext cx="4829578" cy="3970318"/>
          </a:xfrm>
          <a:prstGeom prst="rect">
            <a:avLst/>
          </a:prstGeom>
          <a:noFill/>
        </p:spPr>
        <p:txBody>
          <a:bodyPr wrap="square" rtlCol="0">
            <a:spAutoFit/>
          </a:bodyPr>
          <a:lstStyle/>
          <a:p>
            <a:r>
              <a:rPr lang="en-GB" dirty="0">
                <a:latin typeface="Times New Roman" panose="02020603050405020304" pitchFamily="18" charset="0"/>
                <a:cs typeface="Times New Roman" panose="02020603050405020304" pitchFamily="18" charset="0"/>
              </a:rPr>
              <a:t>Employed Python module: </a:t>
            </a:r>
            <a:r>
              <a:rPr lang="en-GB" i="1" dirty="0">
                <a:latin typeface="Times New Roman" panose="02020603050405020304" pitchFamily="18" charset="0"/>
                <a:cs typeface="Times New Roman" panose="02020603050405020304" pitchFamily="18" charset="0"/>
              </a:rPr>
              <a:t>Networkit</a:t>
            </a:r>
          </a:p>
          <a:p>
            <a:endParaRPr lang="en-GB" i="1"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Employed algorithm: PLM (Parallel Louvain Method)</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Number of communities detected: 114658</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Minimum size: 1</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Maximum size: 6974</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Average community size: 1,547</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Average modularity: </a:t>
            </a:r>
            <a:r>
              <a:rPr lang="it-IT" dirty="0">
                <a:latin typeface="Times New Roman" panose="02020603050405020304" pitchFamily="18" charset="0"/>
                <a:cs typeface="Times New Roman" panose="02020603050405020304" pitchFamily="18" charset="0"/>
              </a:rPr>
              <a:t>0,724</a:t>
            </a:r>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9768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Community detection – First Largest Community (1)</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a:xfrm>
            <a:off x="4038600" y="6356350"/>
            <a:ext cx="4114800" cy="365125"/>
          </a:xfrm>
        </p:spPr>
        <p:txBody>
          <a:bodyPr/>
          <a:lstStyle/>
          <a:p>
            <a:r>
              <a:rPr lang="en-GB"/>
              <a:t>Antonio Briola 806906</a:t>
            </a:r>
            <a:endParaRPr lang="en-GB" dirty="0"/>
          </a:p>
        </p:txBody>
      </p:sp>
      <p:sp>
        <p:nvSpPr>
          <p:cNvPr id="8" name="CasellaDiTesto 7">
            <a:extLst>
              <a:ext uri="{FF2B5EF4-FFF2-40B4-BE49-F238E27FC236}">
                <a16:creationId xmlns:a16="http://schemas.microsoft.com/office/drawing/2014/main" id="{AC649A4C-8930-2148-97C8-861D22981050}"/>
              </a:ext>
            </a:extLst>
          </p:cNvPr>
          <p:cNvSpPr txBox="1"/>
          <p:nvPr/>
        </p:nvSpPr>
        <p:spPr>
          <a:xfrm>
            <a:off x="1266422" y="2618804"/>
            <a:ext cx="4829578" cy="2585323"/>
          </a:xfrm>
          <a:prstGeom prst="rect">
            <a:avLst/>
          </a:prstGeom>
          <a:noFill/>
        </p:spPr>
        <p:txBody>
          <a:bodyPr wrap="square" rtlCol="0">
            <a:spAutoFit/>
          </a:bodyPr>
          <a:lstStyle/>
          <a:p>
            <a:r>
              <a:rPr lang="en-GB">
                <a:latin typeface="Times New Roman" panose="02020603050405020304" pitchFamily="18" charset="0"/>
                <a:cs typeface="Times New Roman" panose="02020603050405020304" pitchFamily="18" charset="0"/>
              </a:rPr>
              <a:t>Number of nodes: 6974</a:t>
            </a:r>
          </a:p>
          <a:p>
            <a:endParaRPr lang="en-GB">
              <a:latin typeface="Times New Roman" panose="02020603050405020304" pitchFamily="18" charset="0"/>
              <a:cs typeface="Times New Roman" panose="02020603050405020304" pitchFamily="18" charset="0"/>
            </a:endParaRPr>
          </a:p>
          <a:p>
            <a:r>
              <a:rPr lang="en-GB">
                <a:latin typeface="Times New Roman" panose="02020603050405020304" pitchFamily="18" charset="0"/>
                <a:cs typeface="Times New Roman" panose="02020603050405020304" pitchFamily="18" charset="0"/>
              </a:rPr>
              <a:t>Number of edges: 11913</a:t>
            </a:r>
          </a:p>
          <a:p>
            <a:endParaRPr lang="en-GB">
              <a:latin typeface="Times New Roman" panose="02020603050405020304" pitchFamily="18" charset="0"/>
              <a:cs typeface="Times New Roman" panose="02020603050405020304" pitchFamily="18" charset="0"/>
            </a:endParaRPr>
          </a:p>
          <a:p>
            <a:r>
              <a:rPr lang="en-GB">
                <a:latin typeface="Times New Roman" panose="02020603050405020304" pitchFamily="18" charset="0"/>
                <a:cs typeface="Times New Roman" panose="02020603050405020304" pitchFamily="18" charset="0"/>
              </a:rPr>
              <a:t>Node with maximum degree: </a:t>
            </a:r>
            <a:r>
              <a:rPr lang="en-GB" i="1">
                <a:latin typeface="Times New Roman" panose="02020603050405020304" pitchFamily="18" charset="0"/>
                <a:cs typeface="Times New Roman" panose="02020603050405020304" pitchFamily="18" charset="0"/>
              </a:rPr>
              <a:t>LibDems</a:t>
            </a:r>
            <a:r>
              <a:rPr lang="en-GB">
                <a:latin typeface="Times New Roman" panose="02020603050405020304" pitchFamily="18" charset="0"/>
                <a:cs typeface="Times New Roman" panose="02020603050405020304" pitchFamily="18" charset="0"/>
              </a:rPr>
              <a:t> </a:t>
            </a:r>
          </a:p>
          <a:p>
            <a:endParaRPr lang="en-GB">
              <a:latin typeface="Times New Roman" panose="02020603050405020304" pitchFamily="18" charset="0"/>
              <a:cs typeface="Times New Roman" panose="02020603050405020304" pitchFamily="18" charset="0"/>
            </a:endParaRPr>
          </a:p>
          <a:p>
            <a:r>
              <a:rPr lang="en-GB">
                <a:latin typeface="Times New Roman" panose="02020603050405020304" pitchFamily="18" charset="0"/>
                <a:cs typeface="Times New Roman" panose="02020603050405020304" pitchFamily="18" charset="0"/>
              </a:rPr>
              <a:t>Average degree: 3,41</a:t>
            </a:r>
          </a:p>
          <a:p>
            <a:endParaRPr lang="en-GB">
              <a:latin typeface="Times New Roman" panose="02020603050405020304" pitchFamily="18" charset="0"/>
              <a:cs typeface="Times New Roman" panose="02020603050405020304" pitchFamily="18" charset="0"/>
            </a:endParaRPr>
          </a:p>
          <a:p>
            <a:r>
              <a:rPr lang="en-GB">
                <a:latin typeface="Times New Roman" panose="02020603050405020304" pitchFamily="18" charset="0"/>
                <a:cs typeface="Times New Roman" panose="02020603050405020304" pitchFamily="18" charset="0"/>
              </a:rPr>
              <a:t>Density: </a:t>
            </a:r>
            <a:r>
              <a:rPr lang="it-IT">
                <a:latin typeface="Times New Roman" panose="02020603050405020304" pitchFamily="18" charset="0"/>
                <a:cs typeface="Times New Roman" panose="02020603050405020304" pitchFamily="18" charset="0"/>
              </a:rPr>
              <a:t>0,000488</a:t>
            </a:r>
            <a:endParaRPr lang="en-GB" dirty="0">
              <a:latin typeface="Times New Roman" panose="02020603050405020304" pitchFamily="18" charset="0"/>
              <a:cs typeface="Times New Roman" panose="02020603050405020304" pitchFamily="18" charset="0"/>
            </a:endParaRPr>
          </a:p>
        </p:txBody>
      </p:sp>
      <p:pic>
        <p:nvPicPr>
          <p:cNvPr id="5" name="Immagine 4">
            <a:extLst>
              <a:ext uri="{FF2B5EF4-FFF2-40B4-BE49-F238E27FC236}">
                <a16:creationId xmlns:a16="http://schemas.microsoft.com/office/drawing/2014/main" id="{4385A6B9-9D38-D94B-B8E3-6A0F31BE6A0E}"/>
              </a:ext>
            </a:extLst>
          </p:cNvPr>
          <p:cNvPicPr>
            <a:picLocks noChangeAspect="1"/>
          </p:cNvPicPr>
          <p:nvPr/>
        </p:nvPicPr>
        <p:blipFill>
          <a:blip r:embed="rId2"/>
          <a:stretch>
            <a:fillRect/>
          </a:stretch>
        </p:blipFill>
        <p:spPr>
          <a:xfrm>
            <a:off x="5712854" y="2140984"/>
            <a:ext cx="5640946" cy="2576032"/>
          </a:xfrm>
          <a:prstGeom prst="rect">
            <a:avLst/>
          </a:prstGeom>
        </p:spPr>
      </p:pic>
      <p:sp>
        <p:nvSpPr>
          <p:cNvPr id="12" name="CasellaDiTesto 11">
            <a:extLst>
              <a:ext uri="{FF2B5EF4-FFF2-40B4-BE49-F238E27FC236}">
                <a16:creationId xmlns:a16="http://schemas.microsoft.com/office/drawing/2014/main" id="{8529C9F5-B73B-314B-B945-C2691D80AA4E}"/>
              </a:ext>
            </a:extLst>
          </p:cNvPr>
          <p:cNvSpPr txBox="1"/>
          <p:nvPr/>
        </p:nvSpPr>
        <p:spPr>
          <a:xfrm>
            <a:off x="5996188" y="5114420"/>
            <a:ext cx="4314423" cy="276999"/>
          </a:xfrm>
          <a:prstGeom prst="rect">
            <a:avLst/>
          </a:prstGeom>
          <a:noFill/>
        </p:spPr>
        <p:txBody>
          <a:bodyPr wrap="square" rtlCol="0">
            <a:spAutoFit/>
          </a:bodyPr>
          <a:lstStyle/>
          <a:p>
            <a:pPr algn="ctr"/>
            <a:r>
              <a:rPr lang="en-GB" sz="1200" i="1" dirty="0">
                <a:latin typeface="Times New Roman" panose="02020603050405020304" pitchFamily="18" charset="0"/>
                <a:cs typeface="Times New Roman" panose="02020603050405020304" pitchFamily="18" charset="0"/>
              </a:rPr>
              <a:t>LibDems</a:t>
            </a:r>
            <a:r>
              <a:rPr lang="en-GB" sz="1200" dirty="0">
                <a:latin typeface="Times New Roman" panose="02020603050405020304" pitchFamily="18" charset="0"/>
                <a:cs typeface="Times New Roman" panose="02020603050405020304" pitchFamily="18" charset="0"/>
              </a:rPr>
              <a:t> logo.</a:t>
            </a:r>
            <a:endParaRPr lang="en-GB" sz="12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3373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Community detection – First Largest Community (2)</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pic>
        <p:nvPicPr>
          <p:cNvPr id="6" name="Immagine 5">
            <a:extLst>
              <a:ext uri="{FF2B5EF4-FFF2-40B4-BE49-F238E27FC236}">
                <a16:creationId xmlns:a16="http://schemas.microsoft.com/office/drawing/2014/main" id="{85F5F4EE-83EA-EC4C-941B-E3C13E454AF7}"/>
              </a:ext>
            </a:extLst>
          </p:cNvPr>
          <p:cNvPicPr>
            <a:picLocks noChangeAspect="1"/>
          </p:cNvPicPr>
          <p:nvPr/>
        </p:nvPicPr>
        <p:blipFill>
          <a:blip r:embed="rId2"/>
          <a:stretch>
            <a:fillRect/>
          </a:stretch>
        </p:blipFill>
        <p:spPr>
          <a:xfrm>
            <a:off x="567744" y="1641894"/>
            <a:ext cx="5348060" cy="3998230"/>
          </a:xfrm>
          <a:prstGeom prst="rect">
            <a:avLst/>
          </a:prstGeom>
        </p:spPr>
      </p:pic>
      <p:pic>
        <p:nvPicPr>
          <p:cNvPr id="9" name="Immagine 8">
            <a:extLst>
              <a:ext uri="{FF2B5EF4-FFF2-40B4-BE49-F238E27FC236}">
                <a16:creationId xmlns:a16="http://schemas.microsoft.com/office/drawing/2014/main" id="{78107C82-445B-D14C-AC1D-F9F7859D635B}"/>
              </a:ext>
            </a:extLst>
          </p:cNvPr>
          <p:cNvPicPr>
            <a:picLocks noChangeAspect="1"/>
          </p:cNvPicPr>
          <p:nvPr/>
        </p:nvPicPr>
        <p:blipFill>
          <a:blip r:embed="rId3"/>
          <a:stretch>
            <a:fillRect/>
          </a:stretch>
        </p:blipFill>
        <p:spPr>
          <a:xfrm>
            <a:off x="6334190" y="1918337"/>
            <a:ext cx="5290066" cy="3021325"/>
          </a:xfrm>
          <a:prstGeom prst="rect">
            <a:avLst/>
          </a:prstGeom>
        </p:spPr>
      </p:pic>
      <p:sp>
        <p:nvSpPr>
          <p:cNvPr id="11" name="CasellaDiTesto 10">
            <a:extLst>
              <a:ext uri="{FF2B5EF4-FFF2-40B4-BE49-F238E27FC236}">
                <a16:creationId xmlns:a16="http://schemas.microsoft.com/office/drawing/2014/main" id="{F22718B4-A16F-0C48-BF9A-2D602ACA3B4A}"/>
              </a:ext>
            </a:extLst>
          </p:cNvPr>
          <p:cNvSpPr txBox="1"/>
          <p:nvPr/>
        </p:nvSpPr>
        <p:spPr>
          <a:xfrm>
            <a:off x="1084562" y="5721237"/>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PageRank centrality distribution</a:t>
            </a:r>
          </a:p>
        </p:txBody>
      </p:sp>
      <p:sp>
        <p:nvSpPr>
          <p:cNvPr id="13" name="CasellaDiTesto 12">
            <a:extLst>
              <a:ext uri="{FF2B5EF4-FFF2-40B4-BE49-F238E27FC236}">
                <a16:creationId xmlns:a16="http://schemas.microsoft.com/office/drawing/2014/main" id="{2F491A5E-AC52-D346-8F6A-0BD583B3844E}"/>
              </a:ext>
            </a:extLst>
          </p:cNvPr>
          <p:cNvSpPr txBox="1"/>
          <p:nvPr/>
        </p:nvSpPr>
        <p:spPr>
          <a:xfrm>
            <a:off x="6822011" y="5721236"/>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Nodes with the highest PageRank centrality.</a:t>
            </a:r>
          </a:p>
        </p:txBody>
      </p:sp>
    </p:spTree>
    <p:extLst>
      <p:ext uri="{BB962C8B-B14F-4D97-AF65-F5344CB8AC3E}">
        <p14:creationId xmlns:p14="http://schemas.microsoft.com/office/powerpoint/2010/main" val="3754070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Community detection – First Largest Community (3)</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pic>
        <p:nvPicPr>
          <p:cNvPr id="5" name="Immagine 4">
            <a:extLst>
              <a:ext uri="{FF2B5EF4-FFF2-40B4-BE49-F238E27FC236}">
                <a16:creationId xmlns:a16="http://schemas.microsoft.com/office/drawing/2014/main" id="{D25F486C-1B69-0C46-A487-EA9CC138D3FC}"/>
              </a:ext>
            </a:extLst>
          </p:cNvPr>
          <p:cNvPicPr>
            <a:picLocks noChangeAspect="1"/>
          </p:cNvPicPr>
          <p:nvPr/>
        </p:nvPicPr>
        <p:blipFill>
          <a:blip r:embed="rId2"/>
          <a:stretch>
            <a:fillRect/>
          </a:stretch>
        </p:blipFill>
        <p:spPr>
          <a:xfrm>
            <a:off x="716423" y="1581929"/>
            <a:ext cx="5379577" cy="4023958"/>
          </a:xfrm>
          <a:prstGeom prst="rect">
            <a:avLst/>
          </a:prstGeom>
        </p:spPr>
      </p:pic>
      <p:pic>
        <p:nvPicPr>
          <p:cNvPr id="8" name="Immagine 7">
            <a:extLst>
              <a:ext uri="{FF2B5EF4-FFF2-40B4-BE49-F238E27FC236}">
                <a16:creationId xmlns:a16="http://schemas.microsoft.com/office/drawing/2014/main" id="{30068BB7-C4C1-BE4C-9B98-1E17010D62D2}"/>
              </a:ext>
            </a:extLst>
          </p:cNvPr>
          <p:cNvPicPr>
            <a:picLocks noChangeAspect="1"/>
          </p:cNvPicPr>
          <p:nvPr/>
        </p:nvPicPr>
        <p:blipFill>
          <a:blip r:embed="rId3"/>
          <a:stretch>
            <a:fillRect/>
          </a:stretch>
        </p:blipFill>
        <p:spPr>
          <a:xfrm>
            <a:off x="6533773" y="1790776"/>
            <a:ext cx="4890897" cy="3606263"/>
          </a:xfrm>
          <a:prstGeom prst="rect">
            <a:avLst/>
          </a:prstGeom>
        </p:spPr>
      </p:pic>
      <p:sp>
        <p:nvSpPr>
          <p:cNvPr id="12" name="CasellaDiTesto 11">
            <a:extLst>
              <a:ext uri="{FF2B5EF4-FFF2-40B4-BE49-F238E27FC236}">
                <a16:creationId xmlns:a16="http://schemas.microsoft.com/office/drawing/2014/main" id="{CF996F19-8B7C-3141-9924-6D5DC840E068}"/>
              </a:ext>
            </a:extLst>
          </p:cNvPr>
          <p:cNvSpPr txBox="1"/>
          <p:nvPr/>
        </p:nvSpPr>
        <p:spPr>
          <a:xfrm>
            <a:off x="1055567" y="5721236"/>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Thirty English most used words.</a:t>
            </a:r>
          </a:p>
        </p:txBody>
      </p:sp>
      <p:sp>
        <p:nvSpPr>
          <p:cNvPr id="14" name="CasellaDiTesto 13">
            <a:extLst>
              <a:ext uri="{FF2B5EF4-FFF2-40B4-BE49-F238E27FC236}">
                <a16:creationId xmlns:a16="http://schemas.microsoft.com/office/drawing/2014/main" id="{41BC42DB-6C7F-EC49-A9A8-75A1F0F2AE30}"/>
              </a:ext>
            </a:extLst>
          </p:cNvPr>
          <p:cNvSpPr txBox="1"/>
          <p:nvPr/>
        </p:nvSpPr>
        <p:spPr>
          <a:xfrm>
            <a:off x="6822012" y="5738195"/>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NRC’s Lexicon based sentiment analysis.</a:t>
            </a:r>
          </a:p>
        </p:txBody>
      </p:sp>
    </p:spTree>
    <p:extLst>
      <p:ext uri="{BB962C8B-B14F-4D97-AF65-F5344CB8AC3E}">
        <p14:creationId xmlns:p14="http://schemas.microsoft.com/office/powerpoint/2010/main" val="1023793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Community detection – Second Largest Community (1)</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a:xfrm>
            <a:off x="4038600" y="6356350"/>
            <a:ext cx="4114800" cy="365125"/>
          </a:xfrm>
        </p:spPr>
        <p:txBody>
          <a:bodyPr/>
          <a:lstStyle/>
          <a:p>
            <a:r>
              <a:rPr lang="en-GB"/>
              <a:t>Antonio Briola 806906</a:t>
            </a:r>
            <a:endParaRPr lang="en-GB" dirty="0"/>
          </a:p>
        </p:txBody>
      </p:sp>
      <p:sp>
        <p:nvSpPr>
          <p:cNvPr id="8" name="CasellaDiTesto 7">
            <a:extLst>
              <a:ext uri="{FF2B5EF4-FFF2-40B4-BE49-F238E27FC236}">
                <a16:creationId xmlns:a16="http://schemas.microsoft.com/office/drawing/2014/main" id="{AC649A4C-8930-2148-97C8-861D22981050}"/>
              </a:ext>
            </a:extLst>
          </p:cNvPr>
          <p:cNvSpPr txBox="1"/>
          <p:nvPr/>
        </p:nvSpPr>
        <p:spPr>
          <a:xfrm>
            <a:off x="1266422" y="2618804"/>
            <a:ext cx="4829578" cy="2585323"/>
          </a:xfrm>
          <a:prstGeom prst="rect">
            <a:avLst/>
          </a:prstGeom>
          <a:noFill/>
        </p:spPr>
        <p:txBody>
          <a:bodyPr wrap="square" rtlCol="0">
            <a:spAutoFit/>
          </a:bodyPr>
          <a:lstStyle/>
          <a:p>
            <a:r>
              <a:rPr lang="en-GB" dirty="0">
                <a:latin typeface="Times New Roman" panose="02020603050405020304" pitchFamily="18" charset="0"/>
                <a:cs typeface="Times New Roman" panose="02020603050405020304" pitchFamily="18" charset="0"/>
              </a:rPr>
              <a:t>Number of nodes: 6904</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Number of edges: 10997</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Node with maximum degree: </a:t>
            </a:r>
            <a:r>
              <a:rPr lang="en-GB" i="1" dirty="0">
                <a:latin typeface="Times New Roman" panose="02020603050405020304" pitchFamily="18" charset="0"/>
                <a:cs typeface="Times New Roman" panose="02020603050405020304" pitchFamily="18" charset="0"/>
              </a:rPr>
              <a:t>brexitparty_uk</a:t>
            </a:r>
            <a:r>
              <a:rPr lang="en-GB" dirty="0">
                <a:latin typeface="Times New Roman" panose="02020603050405020304" pitchFamily="18" charset="0"/>
                <a:cs typeface="Times New Roman" panose="02020603050405020304" pitchFamily="18" charset="0"/>
              </a:rPr>
              <a:t> </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Average degree: 3,18</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Density: </a:t>
            </a:r>
            <a:r>
              <a:rPr lang="it-IT" dirty="0">
                <a:latin typeface="Times New Roman" panose="02020603050405020304" pitchFamily="18" charset="0"/>
                <a:cs typeface="Times New Roman" panose="02020603050405020304" pitchFamily="18" charset="0"/>
              </a:rPr>
              <a:t>0,000461</a:t>
            </a:r>
            <a:endParaRPr lang="en-GB" dirty="0">
              <a:latin typeface="Times New Roman" panose="02020603050405020304" pitchFamily="18" charset="0"/>
              <a:cs typeface="Times New Roman" panose="02020603050405020304" pitchFamily="18" charset="0"/>
            </a:endParaRPr>
          </a:p>
        </p:txBody>
      </p:sp>
      <p:sp>
        <p:nvSpPr>
          <p:cNvPr id="12" name="CasellaDiTesto 11">
            <a:extLst>
              <a:ext uri="{FF2B5EF4-FFF2-40B4-BE49-F238E27FC236}">
                <a16:creationId xmlns:a16="http://schemas.microsoft.com/office/drawing/2014/main" id="{8529C9F5-B73B-314B-B945-C2691D80AA4E}"/>
              </a:ext>
            </a:extLst>
          </p:cNvPr>
          <p:cNvSpPr txBox="1"/>
          <p:nvPr/>
        </p:nvSpPr>
        <p:spPr>
          <a:xfrm>
            <a:off x="5996188" y="5884494"/>
            <a:ext cx="4314423" cy="276999"/>
          </a:xfrm>
          <a:prstGeom prst="rect">
            <a:avLst/>
          </a:prstGeom>
          <a:noFill/>
        </p:spPr>
        <p:txBody>
          <a:bodyPr wrap="square" rtlCol="0">
            <a:spAutoFit/>
          </a:bodyPr>
          <a:lstStyle/>
          <a:p>
            <a:pPr algn="ctr"/>
            <a:r>
              <a:rPr lang="en-GB" sz="1200" i="1" dirty="0">
                <a:latin typeface="Times New Roman" panose="02020603050405020304" pitchFamily="18" charset="0"/>
                <a:cs typeface="Times New Roman" panose="02020603050405020304" pitchFamily="18" charset="0"/>
              </a:rPr>
              <a:t>brexitparty_uk</a:t>
            </a:r>
            <a:r>
              <a:rPr lang="en-GB" sz="1200" dirty="0">
                <a:latin typeface="Times New Roman" panose="02020603050405020304" pitchFamily="18" charset="0"/>
                <a:cs typeface="Times New Roman" panose="02020603050405020304" pitchFamily="18" charset="0"/>
              </a:rPr>
              <a:t> logo.</a:t>
            </a:r>
            <a:endParaRPr lang="en-GB" sz="1200" i="1" dirty="0">
              <a:latin typeface="Times New Roman" panose="02020603050405020304" pitchFamily="18" charset="0"/>
              <a:cs typeface="Times New Roman" panose="02020603050405020304" pitchFamily="18" charset="0"/>
            </a:endParaRPr>
          </a:p>
        </p:txBody>
      </p:sp>
      <p:pic>
        <p:nvPicPr>
          <p:cNvPr id="6" name="Immagine 5">
            <a:extLst>
              <a:ext uri="{FF2B5EF4-FFF2-40B4-BE49-F238E27FC236}">
                <a16:creationId xmlns:a16="http://schemas.microsoft.com/office/drawing/2014/main" id="{243D4276-D8A3-684A-84AE-8EE3F3683743}"/>
              </a:ext>
            </a:extLst>
          </p:cNvPr>
          <p:cNvPicPr>
            <a:picLocks noChangeAspect="1"/>
          </p:cNvPicPr>
          <p:nvPr/>
        </p:nvPicPr>
        <p:blipFill>
          <a:blip r:embed="rId2"/>
          <a:stretch>
            <a:fillRect/>
          </a:stretch>
        </p:blipFill>
        <p:spPr>
          <a:xfrm>
            <a:off x="6335690" y="2088461"/>
            <a:ext cx="3635420" cy="3635420"/>
          </a:xfrm>
          <a:prstGeom prst="rect">
            <a:avLst/>
          </a:prstGeom>
        </p:spPr>
      </p:pic>
    </p:spTree>
    <p:extLst>
      <p:ext uri="{BB962C8B-B14F-4D97-AF65-F5344CB8AC3E}">
        <p14:creationId xmlns:p14="http://schemas.microsoft.com/office/powerpoint/2010/main" val="1316559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Immagine 12">
            <a:extLst>
              <a:ext uri="{FF2B5EF4-FFF2-40B4-BE49-F238E27FC236}">
                <a16:creationId xmlns:a16="http://schemas.microsoft.com/office/drawing/2014/main" id="{6580BED5-56F0-AB41-873E-9BF70632EA2C}"/>
              </a:ext>
            </a:extLst>
          </p:cNvPr>
          <p:cNvPicPr>
            <a:picLocks noChangeAspect="1"/>
          </p:cNvPicPr>
          <p:nvPr/>
        </p:nvPicPr>
        <p:blipFill rotWithShape="1">
          <a:blip r:embed="rId2">
            <a:alphaModFix/>
            <a:extLst>
              <a:ext uri="{BEBA8EAE-BF5A-486C-A8C5-ECC9F3942E4B}">
                <a14:imgProps xmlns:a14="http://schemas.microsoft.com/office/drawing/2010/main">
                  <a14:imgLayer r:embed="rId3">
                    <a14:imgEffect>
                      <a14:sharpenSoften amount="34000"/>
                    </a14:imgEffect>
                    <a14:imgEffect>
                      <a14:colorTemperature colorTemp="5785"/>
                    </a14:imgEffect>
                    <a14:imgEffect>
                      <a14:saturation sat="233000"/>
                    </a14:imgEffect>
                    <a14:imgEffect>
                      <a14:brightnessContrast contrast="4000"/>
                    </a14:imgEffect>
                  </a14:imgLayer>
                </a14:imgProps>
              </a:ext>
            </a:extLst>
          </a:blip>
          <a:srcRect l="21749" r="15317"/>
          <a:stretch/>
        </p:blipFill>
        <p:spPr>
          <a:xfrm>
            <a:off x="6096000" y="0"/>
            <a:ext cx="6095695" cy="6857990"/>
          </a:xfrm>
          <a:prstGeom prst="rect">
            <a:avLst/>
          </a:prstGeom>
        </p:spPr>
      </p:pic>
      <p:pic>
        <p:nvPicPr>
          <p:cNvPr id="20" name="Picture 19">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olo 1">
            <a:extLst>
              <a:ext uri="{FF2B5EF4-FFF2-40B4-BE49-F238E27FC236}">
                <a16:creationId xmlns:a16="http://schemas.microsoft.com/office/drawing/2014/main" id="{5E0AF85B-AF66-F448-80A8-8E17AC6C11B5}"/>
              </a:ext>
            </a:extLst>
          </p:cNvPr>
          <p:cNvSpPr>
            <a:spLocks noGrp="1"/>
          </p:cNvSpPr>
          <p:nvPr>
            <p:ph type="title"/>
          </p:nvPr>
        </p:nvSpPr>
        <p:spPr>
          <a:xfrm>
            <a:off x="804998" y="503324"/>
            <a:ext cx="4803636" cy="1311664"/>
          </a:xfrm>
        </p:spPr>
        <p:txBody>
          <a:bodyPr vert="horz" lIns="91440" tIns="45720" rIns="91440" bIns="45720" rtlCol="0" anchor="ctr">
            <a:normAutofit/>
          </a:bodyPr>
          <a:lstStyle/>
          <a:p>
            <a:r>
              <a:rPr lang="en-US" b="1" dirty="0">
                <a:solidFill>
                  <a:srgbClr val="000000"/>
                </a:solidFill>
                <a:latin typeface="Times New Roman" panose="02020603050405020304" pitchFamily="18" charset="0"/>
                <a:cs typeface="Times New Roman" panose="02020603050405020304" pitchFamily="18" charset="0"/>
              </a:rPr>
              <a:t>Table of contents</a:t>
            </a:r>
          </a:p>
        </p:txBody>
      </p:sp>
      <p:sp>
        <p:nvSpPr>
          <p:cNvPr id="3" name="CasellaDiTesto 2">
            <a:extLst>
              <a:ext uri="{FF2B5EF4-FFF2-40B4-BE49-F238E27FC236}">
                <a16:creationId xmlns:a16="http://schemas.microsoft.com/office/drawing/2014/main" id="{5241B3A1-AF18-224E-BF4E-D412FC61262E}"/>
              </a:ext>
            </a:extLst>
          </p:cNvPr>
          <p:cNvSpPr txBox="1"/>
          <p:nvPr/>
        </p:nvSpPr>
        <p:spPr>
          <a:xfrm>
            <a:off x="804998" y="1814988"/>
            <a:ext cx="5042011" cy="4244567"/>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Introduction</a:t>
            </a:r>
          </a:p>
          <a:p>
            <a:pPr indent="-228600">
              <a:lnSpc>
                <a:spcPct val="90000"/>
              </a:lnSpc>
              <a:spcAft>
                <a:spcPts val="600"/>
              </a:spcAft>
              <a:buFont typeface="Arial" panose="020B0604020202020204" pitchFamily="34" charset="0"/>
              <a:buChar char="•"/>
            </a:pPr>
            <a:endParaRPr lang="en-US" dirty="0">
              <a:solidFill>
                <a:srgbClr val="000000"/>
              </a:solidFill>
              <a:latin typeface="Times New Roman" panose="02020603050405020304" pitchFamily="18" charset="0"/>
              <a:cs typeface="Times New Roman" panose="02020603050405020304" pitchFamily="18" charset="0"/>
            </a:endParaRPr>
          </a:p>
          <a:p>
            <a:pPr marL="285750" indent="-228600">
              <a:lnSpc>
                <a:spcPct val="90000"/>
              </a:lnSpc>
              <a:spcAft>
                <a:spcPts val="600"/>
              </a:spcAft>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Data retrieving</a:t>
            </a:r>
          </a:p>
          <a:p>
            <a:pPr indent="-228600">
              <a:lnSpc>
                <a:spcPct val="90000"/>
              </a:lnSpc>
              <a:spcAft>
                <a:spcPts val="600"/>
              </a:spcAft>
              <a:buFont typeface="Arial" panose="020B0604020202020204" pitchFamily="34" charset="0"/>
              <a:buChar char="•"/>
            </a:pPr>
            <a:endParaRPr lang="en-US" dirty="0">
              <a:solidFill>
                <a:srgbClr val="000000"/>
              </a:solidFill>
              <a:latin typeface="Times New Roman" panose="02020603050405020304" pitchFamily="18" charset="0"/>
              <a:cs typeface="Times New Roman" panose="02020603050405020304" pitchFamily="18" charset="0"/>
            </a:endParaRPr>
          </a:p>
          <a:p>
            <a:pPr marL="285750" indent="-228600">
              <a:lnSpc>
                <a:spcPct val="90000"/>
              </a:lnSpc>
              <a:spcAft>
                <a:spcPts val="600"/>
              </a:spcAft>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EE2019 network</a:t>
            </a:r>
          </a:p>
          <a:p>
            <a:pPr indent="-228600">
              <a:lnSpc>
                <a:spcPct val="90000"/>
              </a:lnSpc>
              <a:spcAft>
                <a:spcPts val="600"/>
              </a:spcAft>
              <a:buFont typeface="Arial" panose="020B0604020202020204" pitchFamily="34" charset="0"/>
              <a:buChar char="•"/>
            </a:pPr>
            <a:endParaRPr lang="en-US" dirty="0">
              <a:solidFill>
                <a:srgbClr val="000000"/>
              </a:solidFill>
              <a:latin typeface="Times New Roman" panose="02020603050405020304" pitchFamily="18" charset="0"/>
              <a:cs typeface="Times New Roman" panose="02020603050405020304" pitchFamily="18" charset="0"/>
            </a:endParaRPr>
          </a:p>
          <a:p>
            <a:pPr marL="285750" indent="-228600">
              <a:lnSpc>
                <a:spcPct val="90000"/>
              </a:lnSpc>
              <a:spcAft>
                <a:spcPts val="600"/>
              </a:spcAft>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EE2019 network analysis (Centrality Measures)</a:t>
            </a:r>
          </a:p>
          <a:p>
            <a:pPr indent="-228600">
              <a:lnSpc>
                <a:spcPct val="90000"/>
              </a:lnSpc>
              <a:spcAft>
                <a:spcPts val="600"/>
              </a:spcAft>
              <a:buFont typeface="Arial" panose="020B0604020202020204" pitchFamily="34" charset="0"/>
              <a:buChar char="•"/>
            </a:pPr>
            <a:endParaRPr lang="en-US" dirty="0">
              <a:solidFill>
                <a:srgbClr val="000000"/>
              </a:solidFill>
              <a:latin typeface="Times New Roman" panose="02020603050405020304" pitchFamily="18" charset="0"/>
              <a:cs typeface="Times New Roman" panose="02020603050405020304" pitchFamily="18" charset="0"/>
            </a:endParaRPr>
          </a:p>
          <a:p>
            <a:pPr marL="285750" indent="-228600">
              <a:lnSpc>
                <a:spcPct val="90000"/>
              </a:lnSpc>
              <a:spcAft>
                <a:spcPts val="600"/>
              </a:spcAft>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Sentiment analysis</a:t>
            </a:r>
          </a:p>
          <a:p>
            <a:pPr indent="-228600">
              <a:lnSpc>
                <a:spcPct val="90000"/>
              </a:lnSpc>
              <a:spcAft>
                <a:spcPts val="600"/>
              </a:spcAft>
              <a:buFont typeface="Arial" panose="020B0604020202020204" pitchFamily="34" charset="0"/>
              <a:buChar char="•"/>
            </a:pPr>
            <a:endParaRPr lang="en-US" dirty="0">
              <a:solidFill>
                <a:srgbClr val="000000"/>
              </a:solidFill>
              <a:latin typeface="Times New Roman" panose="02020603050405020304" pitchFamily="18" charset="0"/>
              <a:cs typeface="Times New Roman" panose="02020603050405020304" pitchFamily="18" charset="0"/>
            </a:endParaRPr>
          </a:p>
          <a:p>
            <a:pPr marL="285750" indent="-228600">
              <a:lnSpc>
                <a:spcPct val="90000"/>
              </a:lnSpc>
              <a:spcAft>
                <a:spcPts val="600"/>
              </a:spcAft>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Community detection</a:t>
            </a:r>
          </a:p>
          <a:p>
            <a:pPr indent="-228600">
              <a:lnSpc>
                <a:spcPct val="90000"/>
              </a:lnSpc>
              <a:spcAft>
                <a:spcPts val="600"/>
              </a:spcAft>
              <a:buFont typeface="Arial" panose="020B0604020202020204" pitchFamily="34" charset="0"/>
              <a:buChar char="•"/>
            </a:pPr>
            <a:endParaRPr lang="en-US" dirty="0">
              <a:solidFill>
                <a:srgbClr val="000000"/>
              </a:solidFill>
              <a:latin typeface="Times New Roman" panose="02020603050405020304" pitchFamily="18" charset="0"/>
              <a:cs typeface="Times New Roman" panose="02020603050405020304" pitchFamily="18" charset="0"/>
            </a:endParaRPr>
          </a:p>
          <a:p>
            <a:pPr marL="285750" indent="-228600">
              <a:lnSpc>
                <a:spcPct val="90000"/>
              </a:lnSpc>
              <a:spcAft>
                <a:spcPts val="600"/>
              </a:spcAft>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Conclusions and future work</a:t>
            </a:r>
          </a:p>
        </p:txBody>
      </p:sp>
      <p:sp>
        <p:nvSpPr>
          <p:cNvPr id="14" name="Segnaposto piè di pagina 13">
            <a:extLst>
              <a:ext uri="{FF2B5EF4-FFF2-40B4-BE49-F238E27FC236}">
                <a16:creationId xmlns:a16="http://schemas.microsoft.com/office/drawing/2014/main" id="{3FA8A612-1D23-2A43-9652-C023CBC9718D}"/>
              </a:ext>
            </a:extLst>
          </p:cNvPr>
          <p:cNvSpPr>
            <a:spLocks noGrp="1"/>
          </p:cNvSpPr>
          <p:nvPr>
            <p:ph type="ftr" sz="quarter" idx="11"/>
          </p:nvPr>
        </p:nvSpPr>
        <p:spPr/>
        <p:txBody>
          <a:bodyPr/>
          <a:lstStyle/>
          <a:p>
            <a:r>
              <a:rPr lang="en-GB"/>
              <a:t>Antonio Briola 806906</a:t>
            </a:r>
          </a:p>
        </p:txBody>
      </p:sp>
    </p:spTree>
    <p:extLst>
      <p:ext uri="{BB962C8B-B14F-4D97-AF65-F5344CB8AC3E}">
        <p14:creationId xmlns:p14="http://schemas.microsoft.com/office/powerpoint/2010/main" val="3299151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Community detection – Second Largest Community (2)</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11" name="CasellaDiTesto 10">
            <a:extLst>
              <a:ext uri="{FF2B5EF4-FFF2-40B4-BE49-F238E27FC236}">
                <a16:creationId xmlns:a16="http://schemas.microsoft.com/office/drawing/2014/main" id="{F22718B4-A16F-0C48-BF9A-2D602ACA3B4A}"/>
              </a:ext>
            </a:extLst>
          </p:cNvPr>
          <p:cNvSpPr txBox="1"/>
          <p:nvPr/>
        </p:nvSpPr>
        <p:spPr>
          <a:xfrm>
            <a:off x="1084562" y="5721237"/>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PageRank centrality distribution</a:t>
            </a:r>
          </a:p>
        </p:txBody>
      </p:sp>
      <p:sp>
        <p:nvSpPr>
          <p:cNvPr id="13" name="CasellaDiTesto 12">
            <a:extLst>
              <a:ext uri="{FF2B5EF4-FFF2-40B4-BE49-F238E27FC236}">
                <a16:creationId xmlns:a16="http://schemas.microsoft.com/office/drawing/2014/main" id="{2F491A5E-AC52-D346-8F6A-0BD583B3844E}"/>
              </a:ext>
            </a:extLst>
          </p:cNvPr>
          <p:cNvSpPr txBox="1"/>
          <p:nvPr/>
        </p:nvSpPr>
        <p:spPr>
          <a:xfrm>
            <a:off x="6822011" y="5721236"/>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Nodes with the highest PageRank centrality.</a:t>
            </a:r>
          </a:p>
        </p:txBody>
      </p:sp>
      <p:pic>
        <p:nvPicPr>
          <p:cNvPr id="5" name="Immagine 4">
            <a:extLst>
              <a:ext uri="{FF2B5EF4-FFF2-40B4-BE49-F238E27FC236}">
                <a16:creationId xmlns:a16="http://schemas.microsoft.com/office/drawing/2014/main" id="{6CEFF88E-1A37-1C44-A1CF-C2D4BAC9D566}"/>
              </a:ext>
            </a:extLst>
          </p:cNvPr>
          <p:cNvPicPr>
            <a:picLocks noChangeAspect="1"/>
          </p:cNvPicPr>
          <p:nvPr/>
        </p:nvPicPr>
        <p:blipFill>
          <a:blip r:embed="rId2"/>
          <a:stretch>
            <a:fillRect/>
          </a:stretch>
        </p:blipFill>
        <p:spPr>
          <a:xfrm>
            <a:off x="443972" y="1518984"/>
            <a:ext cx="5595602" cy="4149848"/>
          </a:xfrm>
          <a:prstGeom prst="rect">
            <a:avLst/>
          </a:prstGeom>
        </p:spPr>
      </p:pic>
      <p:pic>
        <p:nvPicPr>
          <p:cNvPr id="8" name="Immagine 7">
            <a:extLst>
              <a:ext uri="{FF2B5EF4-FFF2-40B4-BE49-F238E27FC236}">
                <a16:creationId xmlns:a16="http://schemas.microsoft.com/office/drawing/2014/main" id="{40EAE5A7-D673-DB42-BF39-7D2C1609728B}"/>
              </a:ext>
            </a:extLst>
          </p:cNvPr>
          <p:cNvPicPr>
            <a:picLocks noChangeAspect="1"/>
          </p:cNvPicPr>
          <p:nvPr/>
        </p:nvPicPr>
        <p:blipFill>
          <a:blip r:embed="rId3"/>
          <a:stretch>
            <a:fillRect/>
          </a:stretch>
        </p:blipFill>
        <p:spPr>
          <a:xfrm>
            <a:off x="6200152" y="2059272"/>
            <a:ext cx="5157273" cy="2730321"/>
          </a:xfrm>
          <a:prstGeom prst="rect">
            <a:avLst/>
          </a:prstGeom>
        </p:spPr>
      </p:pic>
      <p:sp>
        <p:nvSpPr>
          <p:cNvPr id="12" name="Rettangolo 11">
            <a:extLst>
              <a:ext uri="{FF2B5EF4-FFF2-40B4-BE49-F238E27FC236}">
                <a16:creationId xmlns:a16="http://schemas.microsoft.com/office/drawing/2014/main" id="{F4111A40-6794-EC43-8121-35F502F0CA9A}"/>
              </a:ext>
            </a:extLst>
          </p:cNvPr>
          <p:cNvSpPr/>
          <p:nvPr/>
        </p:nvSpPr>
        <p:spPr>
          <a:xfrm>
            <a:off x="6232851" y="3033337"/>
            <a:ext cx="5082312" cy="274507"/>
          </a:xfrm>
          <a:prstGeom prst="rect">
            <a:avLst/>
          </a:prstGeom>
          <a:solidFill>
            <a:srgbClr val="FF0000">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ttangolo 13">
            <a:extLst>
              <a:ext uri="{FF2B5EF4-FFF2-40B4-BE49-F238E27FC236}">
                <a16:creationId xmlns:a16="http://schemas.microsoft.com/office/drawing/2014/main" id="{94067942-CC4C-D042-8D10-E903FABE4482}"/>
              </a:ext>
            </a:extLst>
          </p:cNvPr>
          <p:cNvSpPr/>
          <p:nvPr/>
        </p:nvSpPr>
        <p:spPr>
          <a:xfrm>
            <a:off x="6243901" y="3766759"/>
            <a:ext cx="5082312" cy="274507"/>
          </a:xfrm>
          <a:prstGeom prst="rect">
            <a:avLst/>
          </a:prstGeom>
          <a:solidFill>
            <a:srgbClr val="FF0000">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ttangolo 14">
            <a:extLst>
              <a:ext uri="{FF2B5EF4-FFF2-40B4-BE49-F238E27FC236}">
                <a16:creationId xmlns:a16="http://schemas.microsoft.com/office/drawing/2014/main" id="{4D8CE54B-0B60-6045-83C6-CCFBD654675E}"/>
              </a:ext>
            </a:extLst>
          </p:cNvPr>
          <p:cNvSpPr/>
          <p:nvPr/>
        </p:nvSpPr>
        <p:spPr>
          <a:xfrm>
            <a:off x="6251668" y="4239487"/>
            <a:ext cx="5082312" cy="274507"/>
          </a:xfrm>
          <a:prstGeom prst="rect">
            <a:avLst/>
          </a:prstGeom>
          <a:solidFill>
            <a:srgbClr val="FF0000">
              <a:alpha val="5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58032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Community detection – Second Largest Community (3)</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12" name="CasellaDiTesto 11">
            <a:extLst>
              <a:ext uri="{FF2B5EF4-FFF2-40B4-BE49-F238E27FC236}">
                <a16:creationId xmlns:a16="http://schemas.microsoft.com/office/drawing/2014/main" id="{CF996F19-8B7C-3141-9924-6D5DC840E068}"/>
              </a:ext>
            </a:extLst>
          </p:cNvPr>
          <p:cNvSpPr txBox="1"/>
          <p:nvPr/>
        </p:nvSpPr>
        <p:spPr>
          <a:xfrm>
            <a:off x="1055567" y="5721236"/>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Thirty English most used words.</a:t>
            </a:r>
          </a:p>
        </p:txBody>
      </p:sp>
      <p:sp>
        <p:nvSpPr>
          <p:cNvPr id="14" name="CasellaDiTesto 13">
            <a:extLst>
              <a:ext uri="{FF2B5EF4-FFF2-40B4-BE49-F238E27FC236}">
                <a16:creationId xmlns:a16="http://schemas.microsoft.com/office/drawing/2014/main" id="{41BC42DB-6C7F-EC49-A9A8-75A1F0F2AE30}"/>
              </a:ext>
            </a:extLst>
          </p:cNvPr>
          <p:cNvSpPr txBox="1"/>
          <p:nvPr/>
        </p:nvSpPr>
        <p:spPr>
          <a:xfrm>
            <a:off x="6822012" y="5738195"/>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NRC’s Lexicon based sentiment analysis.</a:t>
            </a:r>
          </a:p>
        </p:txBody>
      </p:sp>
      <p:pic>
        <p:nvPicPr>
          <p:cNvPr id="6" name="Immagine 5">
            <a:extLst>
              <a:ext uri="{FF2B5EF4-FFF2-40B4-BE49-F238E27FC236}">
                <a16:creationId xmlns:a16="http://schemas.microsoft.com/office/drawing/2014/main" id="{F1F5C7B2-C1BD-6C4E-870F-E5D6DFF8103B}"/>
              </a:ext>
            </a:extLst>
          </p:cNvPr>
          <p:cNvPicPr>
            <a:picLocks noChangeAspect="1"/>
          </p:cNvPicPr>
          <p:nvPr/>
        </p:nvPicPr>
        <p:blipFill>
          <a:blip r:embed="rId2"/>
          <a:stretch>
            <a:fillRect/>
          </a:stretch>
        </p:blipFill>
        <p:spPr>
          <a:xfrm>
            <a:off x="635000" y="1556150"/>
            <a:ext cx="5588000" cy="4182045"/>
          </a:xfrm>
          <a:prstGeom prst="rect">
            <a:avLst/>
          </a:prstGeom>
        </p:spPr>
      </p:pic>
      <p:pic>
        <p:nvPicPr>
          <p:cNvPr id="9" name="Immagine 8">
            <a:extLst>
              <a:ext uri="{FF2B5EF4-FFF2-40B4-BE49-F238E27FC236}">
                <a16:creationId xmlns:a16="http://schemas.microsoft.com/office/drawing/2014/main" id="{2075FBCC-C476-134C-ADEA-DAFEA3F1135A}"/>
              </a:ext>
            </a:extLst>
          </p:cNvPr>
          <p:cNvPicPr>
            <a:picLocks noChangeAspect="1"/>
          </p:cNvPicPr>
          <p:nvPr/>
        </p:nvPicPr>
        <p:blipFill>
          <a:blip r:embed="rId3"/>
          <a:stretch>
            <a:fillRect/>
          </a:stretch>
        </p:blipFill>
        <p:spPr>
          <a:xfrm>
            <a:off x="6608711" y="1960090"/>
            <a:ext cx="4527724" cy="3374164"/>
          </a:xfrm>
          <a:prstGeom prst="rect">
            <a:avLst/>
          </a:prstGeom>
        </p:spPr>
      </p:pic>
    </p:spTree>
    <p:extLst>
      <p:ext uri="{BB962C8B-B14F-4D97-AF65-F5344CB8AC3E}">
        <p14:creationId xmlns:p14="http://schemas.microsoft.com/office/powerpoint/2010/main" val="42705279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Community detection – Third Largest Community (1)</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a:xfrm>
            <a:off x="4038600" y="6356350"/>
            <a:ext cx="4114800" cy="365125"/>
          </a:xfrm>
        </p:spPr>
        <p:txBody>
          <a:bodyPr/>
          <a:lstStyle/>
          <a:p>
            <a:r>
              <a:rPr lang="en-GB"/>
              <a:t>Antonio Briola 806906</a:t>
            </a:r>
            <a:endParaRPr lang="en-GB" dirty="0"/>
          </a:p>
        </p:txBody>
      </p:sp>
      <p:sp>
        <p:nvSpPr>
          <p:cNvPr id="8" name="CasellaDiTesto 7">
            <a:extLst>
              <a:ext uri="{FF2B5EF4-FFF2-40B4-BE49-F238E27FC236}">
                <a16:creationId xmlns:a16="http://schemas.microsoft.com/office/drawing/2014/main" id="{AC649A4C-8930-2148-97C8-861D22981050}"/>
              </a:ext>
            </a:extLst>
          </p:cNvPr>
          <p:cNvSpPr txBox="1"/>
          <p:nvPr/>
        </p:nvSpPr>
        <p:spPr>
          <a:xfrm>
            <a:off x="1266422" y="2618804"/>
            <a:ext cx="4829578" cy="2585323"/>
          </a:xfrm>
          <a:prstGeom prst="rect">
            <a:avLst/>
          </a:prstGeom>
          <a:noFill/>
        </p:spPr>
        <p:txBody>
          <a:bodyPr wrap="square" rtlCol="0">
            <a:spAutoFit/>
          </a:bodyPr>
          <a:lstStyle/>
          <a:p>
            <a:r>
              <a:rPr lang="en-GB" dirty="0">
                <a:latin typeface="Times New Roman" panose="02020603050405020304" pitchFamily="18" charset="0"/>
                <a:cs typeface="Times New Roman" panose="02020603050405020304" pitchFamily="18" charset="0"/>
              </a:rPr>
              <a:t>Number of nodes: 6041</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Number of edges: 10086</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Node with maximum degree: </a:t>
            </a:r>
            <a:r>
              <a:rPr lang="en-GB" i="1" dirty="0">
                <a:latin typeface="Times New Roman" panose="02020603050405020304" pitchFamily="18" charset="0"/>
                <a:cs typeface="Times New Roman" panose="02020603050405020304" pitchFamily="18" charset="0"/>
              </a:rPr>
              <a:t>UKLabour</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Average degree: 3,334</a:t>
            </a:r>
          </a:p>
          <a:p>
            <a:endParaRPr lang="en-GB" dirty="0">
              <a:latin typeface="Times New Roman" panose="02020603050405020304" pitchFamily="18" charset="0"/>
              <a:cs typeface="Times New Roman" panose="02020603050405020304" pitchFamily="18" charset="0"/>
            </a:endParaRPr>
          </a:p>
          <a:p>
            <a:r>
              <a:rPr lang="en-GB" dirty="0">
                <a:latin typeface="Times New Roman" panose="02020603050405020304" pitchFamily="18" charset="0"/>
                <a:cs typeface="Times New Roman" panose="02020603050405020304" pitchFamily="18" charset="0"/>
              </a:rPr>
              <a:t>Density: 0,000551</a:t>
            </a:r>
          </a:p>
        </p:txBody>
      </p:sp>
      <p:sp>
        <p:nvSpPr>
          <p:cNvPr id="12" name="CasellaDiTesto 11">
            <a:extLst>
              <a:ext uri="{FF2B5EF4-FFF2-40B4-BE49-F238E27FC236}">
                <a16:creationId xmlns:a16="http://schemas.microsoft.com/office/drawing/2014/main" id="{8529C9F5-B73B-314B-B945-C2691D80AA4E}"/>
              </a:ext>
            </a:extLst>
          </p:cNvPr>
          <p:cNvSpPr txBox="1"/>
          <p:nvPr/>
        </p:nvSpPr>
        <p:spPr>
          <a:xfrm>
            <a:off x="5996188" y="5884494"/>
            <a:ext cx="4314423" cy="276999"/>
          </a:xfrm>
          <a:prstGeom prst="rect">
            <a:avLst/>
          </a:prstGeom>
          <a:noFill/>
        </p:spPr>
        <p:txBody>
          <a:bodyPr wrap="square" rtlCol="0">
            <a:spAutoFit/>
          </a:bodyPr>
          <a:lstStyle/>
          <a:p>
            <a:pPr algn="ctr"/>
            <a:r>
              <a:rPr lang="en-GB" sz="1200" i="1" dirty="0">
                <a:latin typeface="Times New Roman" panose="02020603050405020304" pitchFamily="18" charset="0"/>
                <a:cs typeface="Times New Roman" panose="02020603050405020304" pitchFamily="18" charset="0"/>
              </a:rPr>
              <a:t>UKLabour</a:t>
            </a:r>
            <a:r>
              <a:rPr lang="en-GB" sz="1200" dirty="0">
                <a:latin typeface="Times New Roman" panose="02020603050405020304" pitchFamily="18" charset="0"/>
                <a:cs typeface="Times New Roman" panose="02020603050405020304" pitchFamily="18" charset="0"/>
              </a:rPr>
              <a:t> logo.</a:t>
            </a:r>
            <a:endParaRPr lang="en-GB" sz="1200" i="1" dirty="0">
              <a:latin typeface="Times New Roman" panose="02020603050405020304" pitchFamily="18" charset="0"/>
              <a:cs typeface="Times New Roman" panose="02020603050405020304" pitchFamily="18" charset="0"/>
            </a:endParaRPr>
          </a:p>
        </p:txBody>
      </p:sp>
      <p:pic>
        <p:nvPicPr>
          <p:cNvPr id="9" name="Immagine 8">
            <a:extLst>
              <a:ext uri="{FF2B5EF4-FFF2-40B4-BE49-F238E27FC236}">
                <a16:creationId xmlns:a16="http://schemas.microsoft.com/office/drawing/2014/main" id="{CA841B59-BAB6-E441-94BB-7F89CD2AF519}"/>
              </a:ext>
            </a:extLst>
          </p:cNvPr>
          <p:cNvPicPr>
            <a:picLocks noChangeAspect="1"/>
          </p:cNvPicPr>
          <p:nvPr/>
        </p:nvPicPr>
        <p:blipFill>
          <a:blip r:embed="rId2"/>
          <a:stretch>
            <a:fillRect/>
          </a:stretch>
        </p:blipFill>
        <p:spPr>
          <a:xfrm>
            <a:off x="6041711" y="1732784"/>
            <a:ext cx="4223376" cy="3885506"/>
          </a:xfrm>
          <a:prstGeom prst="rect">
            <a:avLst/>
          </a:prstGeom>
        </p:spPr>
      </p:pic>
    </p:spTree>
    <p:extLst>
      <p:ext uri="{BB962C8B-B14F-4D97-AF65-F5344CB8AC3E}">
        <p14:creationId xmlns:p14="http://schemas.microsoft.com/office/powerpoint/2010/main" val="37476045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Community detection – Third Largest Community (2)</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11" name="CasellaDiTesto 10">
            <a:extLst>
              <a:ext uri="{FF2B5EF4-FFF2-40B4-BE49-F238E27FC236}">
                <a16:creationId xmlns:a16="http://schemas.microsoft.com/office/drawing/2014/main" id="{F22718B4-A16F-0C48-BF9A-2D602ACA3B4A}"/>
              </a:ext>
            </a:extLst>
          </p:cNvPr>
          <p:cNvSpPr txBox="1"/>
          <p:nvPr/>
        </p:nvSpPr>
        <p:spPr>
          <a:xfrm>
            <a:off x="1084562" y="5721237"/>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PageRank centrality distribution</a:t>
            </a:r>
          </a:p>
        </p:txBody>
      </p:sp>
      <p:sp>
        <p:nvSpPr>
          <p:cNvPr id="13" name="CasellaDiTesto 12">
            <a:extLst>
              <a:ext uri="{FF2B5EF4-FFF2-40B4-BE49-F238E27FC236}">
                <a16:creationId xmlns:a16="http://schemas.microsoft.com/office/drawing/2014/main" id="{2F491A5E-AC52-D346-8F6A-0BD583B3844E}"/>
              </a:ext>
            </a:extLst>
          </p:cNvPr>
          <p:cNvSpPr txBox="1"/>
          <p:nvPr/>
        </p:nvSpPr>
        <p:spPr>
          <a:xfrm>
            <a:off x="6822011" y="5721236"/>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Nodes with the highest PageRank centrality.</a:t>
            </a:r>
          </a:p>
        </p:txBody>
      </p:sp>
      <p:pic>
        <p:nvPicPr>
          <p:cNvPr id="6" name="Immagine 5">
            <a:extLst>
              <a:ext uri="{FF2B5EF4-FFF2-40B4-BE49-F238E27FC236}">
                <a16:creationId xmlns:a16="http://schemas.microsoft.com/office/drawing/2014/main" id="{00F56CC3-34D8-D244-B20D-2EEF23CCD087}"/>
              </a:ext>
            </a:extLst>
          </p:cNvPr>
          <p:cNvPicPr>
            <a:picLocks noChangeAspect="1"/>
          </p:cNvPicPr>
          <p:nvPr/>
        </p:nvPicPr>
        <p:blipFill>
          <a:blip r:embed="rId2"/>
          <a:stretch>
            <a:fillRect/>
          </a:stretch>
        </p:blipFill>
        <p:spPr>
          <a:xfrm>
            <a:off x="595939" y="1630599"/>
            <a:ext cx="5291667" cy="3926619"/>
          </a:xfrm>
          <a:prstGeom prst="rect">
            <a:avLst/>
          </a:prstGeom>
        </p:spPr>
      </p:pic>
      <p:pic>
        <p:nvPicPr>
          <p:cNvPr id="9" name="Immagine 8">
            <a:extLst>
              <a:ext uri="{FF2B5EF4-FFF2-40B4-BE49-F238E27FC236}">
                <a16:creationId xmlns:a16="http://schemas.microsoft.com/office/drawing/2014/main" id="{4FD36CBE-6155-3043-AD61-92E8431BE00A}"/>
              </a:ext>
            </a:extLst>
          </p:cNvPr>
          <p:cNvPicPr>
            <a:picLocks noChangeAspect="1"/>
          </p:cNvPicPr>
          <p:nvPr/>
        </p:nvPicPr>
        <p:blipFill>
          <a:blip r:embed="rId3"/>
          <a:stretch>
            <a:fillRect/>
          </a:stretch>
        </p:blipFill>
        <p:spPr>
          <a:xfrm>
            <a:off x="6096000" y="2104833"/>
            <a:ext cx="5567059" cy="2978150"/>
          </a:xfrm>
          <a:prstGeom prst="rect">
            <a:avLst/>
          </a:prstGeom>
        </p:spPr>
      </p:pic>
    </p:spTree>
    <p:extLst>
      <p:ext uri="{BB962C8B-B14F-4D97-AF65-F5344CB8AC3E}">
        <p14:creationId xmlns:p14="http://schemas.microsoft.com/office/powerpoint/2010/main" val="18827261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fontScale="90000"/>
          </a:bodyPr>
          <a:lstStyle/>
          <a:p>
            <a:pPr algn="ctr"/>
            <a:r>
              <a:rPr lang="en-GB" b="1" dirty="0">
                <a:latin typeface="Times New Roman" panose="02020603050405020304" pitchFamily="18" charset="0"/>
                <a:cs typeface="Times New Roman" panose="02020603050405020304" pitchFamily="18" charset="0"/>
              </a:rPr>
              <a:t>Community detection – Third Largest Community (3)</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12" name="CasellaDiTesto 11">
            <a:extLst>
              <a:ext uri="{FF2B5EF4-FFF2-40B4-BE49-F238E27FC236}">
                <a16:creationId xmlns:a16="http://schemas.microsoft.com/office/drawing/2014/main" id="{CF996F19-8B7C-3141-9924-6D5DC840E068}"/>
              </a:ext>
            </a:extLst>
          </p:cNvPr>
          <p:cNvSpPr txBox="1"/>
          <p:nvPr/>
        </p:nvSpPr>
        <p:spPr>
          <a:xfrm>
            <a:off x="1055567" y="5721236"/>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Thirty English most used words.</a:t>
            </a:r>
          </a:p>
        </p:txBody>
      </p:sp>
      <p:sp>
        <p:nvSpPr>
          <p:cNvPr id="14" name="CasellaDiTesto 13">
            <a:extLst>
              <a:ext uri="{FF2B5EF4-FFF2-40B4-BE49-F238E27FC236}">
                <a16:creationId xmlns:a16="http://schemas.microsoft.com/office/drawing/2014/main" id="{41BC42DB-6C7F-EC49-A9A8-75A1F0F2AE30}"/>
              </a:ext>
            </a:extLst>
          </p:cNvPr>
          <p:cNvSpPr txBox="1"/>
          <p:nvPr/>
        </p:nvSpPr>
        <p:spPr>
          <a:xfrm>
            <a:off x="6822012" y="5738195"/>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NRC’s Lexicon based sentiment analysis.</a:t>
            </a:r>
          </a:p>
        </p:txBody>
      </p:sp>
      <p:pic>
        <p:nvPicPr>
          <p:cNvPr id="5" name="Immagine 4">
            <a:extLst>
              <a:ext uri="{FF2B5EF4-FFF2-40B4-BE49-F238E27FC236}">
                <a16:creationId xmlns:a16="http://schemas.microsoft.com/office/drawing/2014/main" id="{DB6C2341-6E1D-814F-8DA5-47BE989FC4B7}"/>
              </a:ext>
            </a:extLst>
          </p:cNvPr>
          <p:cNvPicPr>
            <a:picLocks noChangeAspect="1"/>
          </p:cNvPicPr>
          <p:nvPr/>
        </p:nvPicPr>
        <p:blipFill>
          <a:blip r:embed="rId2"/>
          <a:stretch>
            <a:fillRect/>
          </a:stretch>
        </p:blipFill>
        <p:spPr>
          <a:xfrm>
            <a:off x="353483" y="1416638"/>
            <a:ext cx="5742517" cy="4304598"/>
          </a:xfrm>
          <a:prstGeom prst="rect">
            <a:avLst/>
          </a:prstGeom>
        </p:spPr>
      </p:pic>
      <p:pic>
        <p:nvPicPr>
          <p:cNvPr id="8" name="Immagine 7">
            <a:extLst>
              <a:ext uri="{FF2B5EF4-FFF2-40B4-BE49-F238E27FC236}">
                <a16:creationId xmlns:a16="http://schemas.microsoft.com/office/drawing/2014/main" id="{52CB67C3-CEBA-8B44-B677-FE2E27A1CEF2}"/>
              </a:ext>
            </a:extLst>
          </p:cNvPr>
          <p:cNvPicPr>
            <a:picLocks noChangeAspect="1"/>
          </p:cNvPicPr>
          <p:nvPr/>
        </p:nvPicPr>
        <p:blipFill>
          <a:blip r:embed="rId3"/>
          <a:stretch>
            <a:fillRect/>
          </a:stretch>
        </p:blipFill>
        <p:spPr>
          <a:xfrm>
            <a:off x="6409040" y="1787762"/>
            <a:ext cx="4727395" cy="3562350"/>
          </a:xfrm>
          <a:prstGeom prst="rect">
            <a:avLst/>
          </a:prstGeom>
        </p:spPr>
      </p:pic>
    </p:spTree>
    <p:extLst>
      <p:ext uri="{BB962C8B-B14F-4D97-AF65-F5344CB8AC3E}">
        <p14:creationId xmlns:p14="http://schemas.microsoft.com/office/powerpoint/2010/main" val="20360173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336460"/>
            <a:ext cx="10515600" cy="1130121"/>
          </a:xfrm>
        </p:spPr>
        <p:txBody>
          <a:bodyPr>
            <a:normAutofit/>
          </a:bodyPr>
          <a:lstStyle/>
          <a:p>
            <a:pPr algn="ctr"/>
            <a:r>
              <a:rPr lang="en-GB" b="1" dirty="0">
                <a:latin typeface="Times New Roman" panose="02020603050405020304" pitchFamily="18" charset="0"/>
                <a:cs typeface="Times New Roman" panose="02020603050405020304" pitchFamily="18" charset="0"/>
              </a:rPr>
              <a:t>Conclusions</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dirty="0"/>
              <a:t>Antonio Briola 806906</a:t>
            </a:r>
          </a:p>
        </p:txBody>
      </p:sp>
      <p:sp>
        <p:nvSpPr>
          <p:cNvPr id="4" name="CasellaDiTesto 3">
            <a:extLst>
              <a:ext uri="{FF2B5EF4-FFF2-40B4-BE49-F238E27FC236}">
                <a16:creationId xmlns:a16="http://schemas.microsoft.com/office/drawing/2014/main" id="{363E175C-0361-8E44-A525-C2C12A94A318}"/>
              </a:ext>
            </a:extLst>
          </p:cNvPr>
          <p:cNvSpPr txBox="1"/>
          <p:nvPr/>
        </p:nvSpPr>
        <p:spPr>
          <a:xfrm>
            <a:off x="914936" y="1720840"/>
            <a:ext cx="10362127" cy="3416320"/>
          </a:xfrm>
          <a:prstGeom prst="rect">
            <a:avLst/>
          </a:prstGeom>
          <a:noFill/>
        </p:spPr>
        <p:txBody>
          <a:bodyPr wrap="square" rtlCol="0">
            <a:spAutoFit/>
          </a:bodyPr>
          <a:lstStyle/>
          <a:p>
            <a:pPr marL="285750" indent="-285750" algn="ctr">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Mention based network creation process revealed to be well representative for the common feeling around European Elections 2019.</a:t>
            </a:r>
          </a:p>
          <a:p>
            <a:pPr marL="285750" indent="-285750" algn="ctr">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285750" indent="-285750" algn="ctr">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Analysis about EE2019 network was affected by a bias depending on the language. Great emphasis was given to results registered in UK but they revealed to be well representative for the general European situation.</a:t>
            </a:r>
          </a:p>
          <a:p>
            <a:pPr marL="285750" indent="-285750" algn="ctr">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285750" indent="-285750" algn="ctr">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Sentiment analysis about tweets published in the last month before elections gave a faithful anticipation of global results.</a:t>
            </a:r>
          </a:p>
          <a:p>
            <a:pPr marL="285750" indent="-285750" algn="ctr">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285750" indent="-285750" algn="ctr">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Sentiment analysis revealed a usage of a moderate lexicon which, however, didn’t hide users’ vote intentions.</a:t>
            </a:r>
          </a:p>
        </p:txBody>
      </p:sp>
    </p:spTree>
    <p:extLst>
      <p:ext uri="{BB962C8B-B14F-4D97-AF65-F5344CB8AC3E}">
        <p14:creationId xmlns:p14="http://schemas.microsoft.com/office/powerpoint/2010/main" val="2908999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19773A36-A0A0-8D46-8369-06D8DDF857E4}"/>
              </a:ext>
            </a:extLst>
          </p:cNvPr>
          <p:cNvSpPr txBox="1"/>
          <p:nvPr/>
        </p:nvSpPr>
        <p:spPr>
          <a:xfrm>
            <a:off x="796343" y="2967335"/>
            <a:ext cx="10599313" cy="923330"/>
          </a:xfrm>
          <a:prstGeom prst="rect">
            <a:avLst/>
          </a:prstGeom>
          <a:noFill/>
        </p:spPr>
        <p:txBody>
          <a:bodyPr wrap="square" rtlCol="0">
            <a:spAutoFit/>
          </a:bodyPr>
          <a:lstStyle/>
          <a:p>
            <a:pPr algn="ctr"/>
            <a:r>
              <a:rPr lang="en-GB" sz="5400" b="1" dirty="0">
                <a:latin typeface="Times New Roman" panose="02020603050405020304" pitchFamily="18" charset="0"/>
                <a:cs typeface="Times New Roman" panose="02020603050405020304" pitchFamily="18" charset="0"/>
              </a:rPr>
              <a:t>Thank you for your attention.</a:t>
            </a:r>
          </a:p>
        </p:txBody>
      </p:sp>
    </p:spTree>
    <p:extLst>
      <p:ext uri="{BB962C8B-B14F-4D97-AF65-F5344CB8AC3E}">
        <p14:creationId xmlns:p14="http://schemas.microsoft.com/office/powerpoint/2010/main" val="299271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5EB4D84-8903-D24A-80C4-F3667641B96B}"/>
              </a:ext>
            </a:extLst>
          </p:cNvPr>
          <p:cNvSpPr>
            <a:spLocks noGrp="1"/>
          </p:cNvSpPr>
          <p:nvPr>
            <p:ph type="title"/>
          </p:nvPr>
        </p:nvSpPr>
        <p:spPr/>
        <p:txBody>
          <a:bodyPr/>
          <a:lstStyle/>
          <a:p>
            <a:pPr algn="ctr"/>
            <a:r>
              <a:rPr lang="en-GB" b="1" dirty="0">
                <a:latin typeface="Times New Roman" panose="02020603050405020304" pitchFamily="18" charset="0"/>
                <a:cs typeface="Times New Roman" panose="02020603050405020304" pitchFamily="18" charset="0"/>
              </a:rPr>
              <a:t>Introduction</a:t>
            </a:r>
          </a:p>
        </p:txBody>
      </p:sp>
      <p:sp>
        <p:nvSpPr>
          <p:cNvPr id="3" name="CasellaDiTesto 2">
            <a:extLst>
              <a:ext uri="{FF2B5EF4-FFF2-40B4-BE49-F238E27FC236}">
                <a16:creationId xmlns:a16="http://schemas.microsoft.com/office/drawing/2014/main" id="{0F803933-C916-E442-BC72-806D2ECB0C53}"/>
              </a:ext>
            </a:extLst>
          </p:cNvPr>
          <p:cNvSpPr txBox="1"/>
          <p:nvPr/>
        </p:nvSpPr>
        <p:spPr>
          <a:xfrm>
            <a:off x="889179" y="1720840"/>
            <a:ext cx="10413642" cy="3416320"/>
          </a:xfrm>
          <a:prstGeom prst="rect">
            <a:avLst/>
          </a:prstGeom>
          <a:noFill/>
        </p:spPr>
        <p:txBody>
          <a:bodyPr wrap="square" rtlCol="0">
            <a:spAutoFit/>
          </a:bodyPr>
          <a:lstStyle/>
          <a:p>
            <a:pPr algn="ctr"/>
            <a:r>
              <a:rPr lang="en" dirty="0">
                <a:latin typeface="Times New Roman" panose="02020603050405020304" pitchFamily="18" charset="0"/>
                <a:cs typeface="Times New Roman" panose="02020603050405020304" pitchFamily="18" charset="0"/>
              </a:rPr>
              <a:t>26th May 2019 represented a crucial date for Europe. It was the last day of the week devoted to European Elections 2019 (in the next, EE2019). In an apparently clime of growing discontent and desire for radical renewal, results, however, gave reason to moderate forces</a:t>
            </a:r>
            <a:r>
              <a:rPr lang="en-GB" dirty="0">
                <a:latin typeface="Times New Roman" panose="02020603050405020304" pitchFamily="18" charset="0"/>
                <a:cs typeface="Times New Roman" panose="02020603050405020304" pitchFamily="18" charset="0"/>
              </a:rPr>
              <a:t>.</a:t>
            </a:r>
          </a:p>
          <a:p>
            <a:pPr algn="ctr"/>
            <a:endParaRPr lang="en-GB" dirty="0">
              <a:latin typeface="Times New Roman" panose="02020603050405020304" pitchFamily="18" charset="0"/>
              <a:cs typeface="Times New Roman" panose="02020603050405020304" pitchFamily="18" charset="0"/>
            </a:endParaRPr>
          </a:p>
          <a:p>
            <a:pPr algn="ctr"/>
            <a:r>
              <a:rPr lang="en-GB" dirty="0">
                <a:latin typeface="Times New Roman" panose="02020603050405020304" pitchFamily="18" charset="0"/>
                <a:cs typeface="Times New Roman" panose="02020603050405020304" pitchFamily="18" charset="0"/>
              </a:rPr>
              <a:t>Main goals of the current work are:</a:t>
            </a:r>
          </a:p>
          <a:p>
            <a:pPr algn="ctr"/>
            <a:endParaRPr lang="en-GB" dirty="0">
              <a:latin typeface="Times New Roman" panose="02020603050405020304" pitchFamily="18" charset="0"/>
              <a:cs typeface="Times New Roman" panose="02020603050405020304" pitchFamily="18" charset="0"/>
            </a:endParaRPr>
          </a:p>
          <a:p>
            <a:pPr marL="285750" indent="-285750" algn="ctr">
              <a:buFont typeface="Arial" panose="020B0604020202020204" pitchFamily="34" charset="0"/>
              <a:buChar char="•"/>
            </a:pPr>
            <a:r>
              <a:rPr lang="en" dirty="0">
                <a:latin typeface="Times New Roman" panose="02020603050405020304" pitchFamily="18" charset="0"/>
                <a:cs typeface="Times New Roman" panose="02020603050405020304" pitchFamily="18" charset="0"/>
              </a:rPr>
              <a:t>retrieve and treat a consistent corpus of tweets regarding EE2019</a:t>
            </a:r>
          </a:p>
          <a:p>
            <a:pPr algn="ctr"/>
            <a:endParaRPr lang="en" dirty="0">
              <a:latin typeface="Times New Roman" panose="02020603050405020304" pitchFamily="18" charset="0"/>
              <a:cs typeface="Times New Roman" panose="02020603050405020304" pitchFamily="18" charset="0"/>
            </a:endParaRPr>
          </a:p>
          <a:p>
            <a:pPr marL="285750" indent="-285750" algn="ctr">
              <a:buFont typeface="Arial" panose="020B0604020202020204" pitchFamily="34" charset="0"/>
              <a:buChar char="•"/>
            </a:pPr>
            <a:r>
              <a:rPr lang="en" dirty="0">
                <a:latin typeface="Times New Roman" panose="02020603050405020304" pitchFamily="18" charset="0"/>
                <a:cs typeface="Times New Roman" panose="02020603050405020304" pitchFamily="18" charset="0"/>
              </a:rPr>
              <a:t>reconstruct users’ underlying network relying on mentions’ relationships</a:t>
            </a:r>
          </a:p>
          <a:p>
            <a:pPr algn="ctr"/>
            <a:endParaRPr lang="en" dirty="0">
              <a:latin typeface="Times New Roman" panose="02020603050405020304" pitchFamily="18" charset="0"/>
              <a:cs typeface="Times New Roman" panose="02020603050405020304" pitchFamily="18" charset="0"/>
            </a:endParaRPr>
          </a:p>
          <a:p>
            <a:pPr marL="285750" indent="-285750" algn="ctr">
              <a:buFont typeface="Arial" panose="020B0604020202020204" pitchFamily="34" charset="0"/>
              <a:buChar char="•"/>
            </a:pPr>
            <a:r>
              <a:rPr lang="en" dirty="0">
                <a:latin typeface="Times New Roman" panose="02020603050405020304" pitchFamily="18" charset="0"/>
                <a:cs typeface="Times New Roman" panose="02020603050405020304" pitchFamily="18" charset="0"/>
              </a:rPr>
              <a:t>execute a task of lexicon based sentiment analysis both on the whole network and on underlying greatest communities.</a:t>
            </a:r>
          </a:p>
        </p:txBody>
      </p:sp>
      <p:sp>
        <p:nvSpPr>
          <p:cNvPr id="4" name="Segnaposto piè di pagina 3">
            <a:extLst>
              <a:ext uri="{FF2B5EF4-FFF2-40B4-BE49-F238E27FC236}">
                <a16:creationId xmlns:a16="http://schemas.microsoft.com/office/drawing/2014/main" id="{007C4263-2888-E341-BD62-9C3A234EA5B4}"/>
              </a:ext>
            </a:extLst>
          </p:cNvPr>
          <p:cNvSpPr>
            <a:spLocks noGrp="1"/>
          </p:cNvSpPr>
          <p:nvPr>
            <p:ph type="ftr" sz="quarter" idx="11"/>
          </p:nvPr>
        </p:nvSpPr>
        <p:spPr/>
        <p:txBody>
          <a:bodyPr/>
          <a:lstStyle/>
          <a:p>
            <a:r>
              <a:rPr lang="en-GB"/>
              <a:t>Antonio Briola 806906</a:t>
            </a:r>
          </a:p>
        </p:txBody>
      </p:sp>
    </p:spTree>
    <p:extLst>
      <p:ext uri="{BB962C8B-B14F-4D97-AF65-F5344CB8AC3E}">
        <p14:creationId xmlns:p14="http://schemas.microsoft.com/office/powerpoint/2010/main" val="1890932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BC42743-1095-DC42-939B-31A8165CA660}"/>
              </a:ext>
            </a:extLst>
          </p:cNvPr>
          <p:cNvSpPr>
            <a:spLocks noGrp="1"/>
          </p:cNvSpPr>
          <p:nvPr>
            <p:ph type="title"/>
          </p:nvPr>
        </p:nvSpPr>
        <p:spPr>
          <a:xfrm>
            <a:off x="838200" y="295325"/>
            <a:ext cx="10515600" cy="775014"/>
          </a:xfrm>
        </p:spPr>
        <p:txBody>
          <a:bodyPr/>
          <a:lstStyle/>
          <a:p>
            <a:pPr algn="ctr"/>
            <a:r>
              <a:rPr lang="en-GB" b="1" dirty="0">
                <a:latin typeface="Times New Roman" panose="02020603050405020304" pitchFamily="18" charset="0"/>
                <a:cs typeface="Times New Roman" panose="02020603050405020304" pitchFamily="18" charset="0"/>
              </a:rPr>
              <a:t>Data retrieving</a:t>
            </a:r>
          </a:p>
        </p:txBody>
      </p:sp>
      <p:sp>
        <p:nvSpPr>
          <p:cNvPr id="3" name="Segnaposto piè di pagina 2">
            <a:extLst>
              <a:ext uri="{FF2B5EF4-FFF2-40B4-BE49-F238E27FC236}">
                <a16:creationId xmlns:a16="http://schemas.microsoft.com/office/drawing/2014/main" id="{8C729453-2FDC-1248-B0A4-1DEF68374918}"/>
              </a:ext>
            </a:extLst>
          </p:cNvPr>
          <p:cNvSpPr>
            <a:spLocks noGrp="1"/>
          </p:cNvSpPr>
          <p:nvPr>
            <p:ph type="ftr" sz="quarter" idx="11"/>
          </p:nvPr>
        </p:nvSpPr>
        <p:spPr/>
        <p:txBody>
          <a:bodyPr/>
          <a:lstStyle/>
          <a:p>
            <a:r>
              <a:rPr lang="en-GB"/>
              <a:t>Antonio Briola 806906</a:t>
            </a:r>
          </a:p>
        </p:txBody>
      </p:sp>
      <p:pic>
        <p:nvPicPr>
          <p:cNvPr id="5" name="Immagine 4">
            <a:extLst>
              <a:ext uri="{FF2B5EF4-FFF2-40B4-BE49-F238E27FC236}">
                <a16:creationId xmlns:a16="http://schemas.microsoft.com/office/drawing/2014/main" id="{BD03E4A5-76B3-794C-A6FE-2A7FEEBCB7FB}"/>
              </a:ext>
            </a:extLst>
          </p:cNvPr>
          <p:cNvPicPr>
            <a:picLocks noChangeAspect="1"/>
          </p:cNvPicPr>
          <p:nvPr/>
        </p:nvPicPr>
        <p:blipFill>
          <a:blip r:embed="rId2"/>
          <a:stretch>
            <a:fillRect/>
          </a:stretch>
        </p:blipFill>
        <p:spPr>
          <a:xfrm>
            <a:off x="5889445" y="1587525"/>
            <a:ext cx="5838916" cy="4251638"/>
          </a:xfrm>
          <a:prstGeom prst="rect">
            <a:avLst/>
          </a:prstGeom>
        </p:spPr>
      </p:pic>
      <p:sp>
        <p:nvSpPr>
          <p:cNvPr id="4" name="CasellaDiTesto 3">
            <a:extLst>
              <a:ext uri="{FF2B5EF4-FFF2-40B4-BE49-F238E27FC236}">
                <a16:creationId xmlns:a16="http://schemas.microsoft.com/office/drawing/2014/main" id="{2B3B6D01-7015-7849-9B57-4781F2606870}"/>
              </a:ext>
            </a:extLst>
          </p:cNvPr>
          <p:cNvSpPr txBox="1"/>
          <p:nvPr/>
        </p:nvSpPr>
        <p:spPr>
          <a:xfrm>
            <a:off x="463639" y="1451187"/>
            <a:ext cx="5228823" cy="4524315"/>
          </a:xfrm>
          <a:prstGeom prst="rect">
            <a:avLst/>
          </a:prstGeom>
          <a:noFill/>
        </p:spPr>
        <p:txBody>
          <a:bodyPr wrap="square" rtlCol="0">
            <a:spAutoFit/>
          </a:bodyPr>
          <a:lstStyle/>
          <a:p>
            <a:pPr marL="285750" indent="-285750">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Total number of tweets equal to </a:t>
            </a:r>
            <a:r>
              <a:rPr lang="it-IT" dirty="0">
                <a:latin typeface="Times New Roman" panose="02020603050405020304" pitchFamily="18" charset="0"/>
                <a:cs typeface="Times New Roman" panose="02020603050405020304" pitchFamily="18" charset="0"/>
              </a:rPr>
              <a:t>999448. </a:t>
            </a:r>
          </a:p>
          <a:p>
            <a:endParaRPr lang="it-IT"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 dirty="0">
                <a:latin typeface="Times New Roman" panose="02020603050405020304" pitchFamily="18" charset="0"/>
                <a:cs typeface="Times New Roman" panose="02020603050405020304" pitchFamily="18" charset="0"/>
              </a:rPr>
              <a:t>Each tweet is re-tweeted, in average, ∼ 4.38 times.</a:t>
            </a:r>
          </a:p>
          <a:p>
            <a:endParaRPr lang="e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 dirty="0">
                <a:latin typeface="Times New Roman" panose="02020603050405020304" pitchFamily="18" charset="0"/>
                <a:cs typeface="Times New Roman" panose="02020603050405020304" pitchFamily="18" charset="0"/>
              </a:rPr>
              <a:t>Each tweet is liked (</a:t>
            </a:r>
            <a:r>
              <a:rPr lang="it-IT" dirty="0">
                <a:latin typeface="Times New Roman" panose="02020603050405020304" pitchFamily="18" charset="0"/>
                <a:cs typeface="Times New Roman" panose="02020603050405020304" pitchFamily="18" charset="0"/>
              </a:rPr>
              <a:t>favourites</a:t>
            </a:r>
            <a:r>
              <a:rPr lang="en" dirty="0">
                <a:latin typeface="Times New Roman" panose="02020603050405020304" pitchFamily="18" charset="0"/>
                <a:cs typeface="Times New Roman" panose="02020603050405020304" pitchFamily="18" charset="0"/>
              </a:rPr>
              <a:t>) in average, ∼ 10.70 times.</a:t>
            </a:r>
          </a:p>
          <a:p>
            <a:endParaRPr lang="e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 dirty="0">
                <a:latin typeface="Times New Roman" panose="02020603050405020304" pitchFamily="18" charset="0"/>
                <a:cs typeface="Times New Roman" panose="02020603050405020304" pitchFamily="18" charset="0"/>
              </a:rPr>
              <a:t>Each tweet receives, in average, ∼ 1.19 replies.</a:t>
            </a:r>
          </a:p>
          <a:p>
            <a:endParaRPr lang="e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 dirty="0">
                <a:latin typeface="Times New Roman" panose="02020603050405020304" pitchFamily="18" charset="0"/>
                <a:cs typeface="Times New Roman" panose="02020603050405020304" pitchFamily="18" charset="0"/>
              </a:rPr>
              <a:t>Each tweet has an average length equal to 192.68 chars.</a:t>
            </a:r>
          </a:p>
          <a:p>
            <a:endParaRPr lang="e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 dirty="0">
                <a:latin typeface="Times New Roman" panose="02020603050405020304" pitchFamily="18" charset="0"/>
                <a:cs typeface="Times New Roman" panose="02020603050405020304" pitchFamily="18" charset="0"/>
              </a:rPr>
              <a:t>Each tweet has an average number of ∼ 1.5 hashtags.</a:t>
            </a:r>
          </a:p>
          <a:p>
            <a:endParaRPr lang="e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 dirty="0">
                <a:latin typeface="Times New Roman" panose="02020603050405020304" pitchFamily="18" charset="0"/>
                <a:cs typeface="Times New Roman" panose="02020603050405020304" pitchFamily="18" charset="0"/>
              </a:rPr>
              <a:t>Each tweet contains, in average, ∼ 0.45 mentions.</a:t>
            </a:r>
          </a:p>
        </p:txBody>
      </p:sp>
      <p:sp>
        <p:nvSpPr>
          <p:cNvPr id="6" name="CasellaDiTesto 5">
            <a:extLst>
              <a:ext uri="{FF2B5EF4-FFF2-40B4-BE49-F238E27FC236}">
                <a16:creationId xmlns:a16="http://schemas.microsoft.com/office/drawing/2014/main" id="{CEA9CD43-7F39-324C-A5EA-3574A584FF2A}"/>
              </a:ext>
            </a:extLst>
          </p:cNvPr>
          <p:cNvSpPr txBox="1"/>
          <p:nvPr/>
        </p:nvSpPr>
        <p:spPr>
          <a:xfrm>
            <a:off x="6651691" y="5837002"/>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Employed keywords during the phase of data retrieving.</a:t>
            </a:r>
          </a:p>
        </p:txBody>
      </p:sp>
    </p:spTree>
    <p:extLst>
      <p:ext uri="{BB962C8B-B14F-4D97-AF65-F5344CB8AC3E}">
        <p14:creationId xmlns:p14="http://schemas.microsoft.com/office/powerpoint/2010/main" val="692964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lstStyle/>
          <a:p>
            <a:pPr algn="ctr"/>
            <a:r>
              <a:rPr lang="en-GB" b="1" dirty="0">
                <a:latin typeface="Times New Roman" panose="02020603050405020304" pitchFamily="18" charset="0"/>
                <a:cs typeface="Times New Roman" panose="02020603050405020304" pitchFamily="18" charset="0"/>
              </a:rPr>
              <a:t>EE2019 network - Creation</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a:t>Antonio Briola 806906</a:t>
            </a:r>
          </a:p>
        </p:txBody>
      </p:sp>
      <p:sp>
        <p:nvSpPr>
          <p:cNvPr id="4" name="CasellaDiTesto 3">
            <a:extLst>
              <a:ext uri="{FF2B5EF4-FFF2-40B4-BE49-F238E27FC236}">
                <a16:creationId xmlns:a16="http://schemas.microsoft.com/office/drawing/2014/main" id="{FBC029D7-BFFA-DD4E-BD87-19F136D500AD}"/>
              </a:ext>
            </a:extLst>
          </p:cNvPr>
          <p:cNvSpPr txBox="1"/>
          <p:nvPr/>
        </p:nvSpPr>
        <p:spPr>
          <a:xfrm>
            <a:off x="1330817" y="1757089"/>
            <a:ext cx="9530366" cy="4108817"/>
          </a:xfrm>
          <a:prstGeom prst="rect">
            <a:avLst/>
          </a:prstGeom>
          <a:noFill/>
        </p:spPr>
        <p:txBody>
          <a:bodyPr wrap="square" rtlCol="0">
            <a:spAutoFit/>
          </a:bodyPr>
          <a:lstStyle/>
          <a:p>
            <a:pPr algn="ctr"/>
            <a:r>
              <a:rPr lang="en" dirty="0">
                <a:latin typeface="Times New Roman" panose="02020603050405020304" pitchFamily="18" charset="0"/>
                <a:cs typeface="Times New Roman" panose="02020603050405020304" pitchFamily="18" charset="0"/>
              </a:rPr>
              <a:t>EE2019 network was built considering only documents referring to the last month before elections (from 26/04/2019, to 26/05/2019).</a:t>
            </a:r>
            <a:endParaRPr lang="en-GB"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GB" dirty="0">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 dirty="0">
                <a:latin typeface="Times New Roman" panose="02020603050405020304" pitchFamily="18" charset="0"/>
                <a:cs typeface="Times New Roman" panose="02020603050405020304" pitchFamily="18" charset="0"/>
              </a:rPr>
              <a:t>Each node of the graph has three attributes: </a:t>
            </a:r>
            <a:r>
              <a:rPr lang="en" i="1" dirty="0">
                <a:latin typeface="Times New Roman" panose="02020603050405020304" pitchFamily="18" charset="0"/>
                <a:cs typeface="Times New Roman" panose="02020603050405020304" pitchFamily="18" charset="0"/>
              </a:rPr>
              <a:t>username</a:t>
            </a:r>
            <a:r>
              <a:rPr lang="en" dirty="0">
                <a:latin typeface="Times New Roman" panose="02020603050405020304" pitchFamily="18" charset="0"/>
                <a:cs typeface="Times New Roman" panose="02020603050405020304" pitchFamily="18" charset="0"/>
              </a:rPr>
              <a:t>, </a:t>
            </a:r>
            <a:r>
              <a:rPr lang="en" i="1" dirty="0">
                <a:latin typeface="Times New Roman" panose="02020603050405020304" pitchFamily="18" charset="0"/>
                <a:cs typeface="Times New Roman" panose="02020603050405020304" pitchFamily="18" charset="0"/>
              </a:rPr>
              <a:t>text</a:t>
            </a:r>
            <a:r>
              <a:rPr lang="en" dirty="0">
                <a:latin typeface="Times New Roman" panose="02020603050405020304" pitchFamily="18" charset="0"/>
                <a:cs typeface="Times New Roman" panose="02020603050405020304" pitchFamily="18" charset="0"/>
              </a:rPr>
              <a:t>, </a:t>
            </a:r>
            <a:r>
              <a:rPr lang="en" i="1" dirty="0">
                <a:latin typeface="Times New Roman" panose="02020603050405020304" pitchFamily="18" charset="0"/>
                <a:cs typeface="Times New Roman" panose="02020603050405020304" pitchFamily="18" charset="0"/>
              </a:rPr>
              <a:t>language</a:t>
            </a:r>
            <a:r>
              <a:rPr lang="en" dirty="0">
                <a:latin typeface="Times New Roman" panose="02020603050405020304" pitchFamily="18" charset="0"/>
                <a:cs typeface="Times New Roman" panose="02020603050405020304" pitchFamily="18" charset="0"/>
              </a:rPr>
              <a:t>.</a:t>
            </a:r>
          </a:p>
          <a:p>
            <a:pPr marL="342900" indent="-342900" algn="just">
              <a:lnSpc>
                <a:spcPct val="150000"/>
              </a:lnSpc>
              <a:buFont typeface="+mj-lt"/>
              <a:buAutoNum type="arabicPeriod"/>
            </a:pPr>
            <a:r>
              <a:rPr lang="en" dirty="0">
                <a:latin typeface="Times New Roman" panose="02020603050405020304" pitchFamily="18" charset="0"/>
                <a:cs typeface="Times New Roman" panose="02020603050405020304" pitchFamily="18" charset="0"/>
              </a:rPr>
              <a:t>The username of the author of each tweet written in the fixed period is considered. </a:t>
            </a:r>
          </a:p>
          <a:p>
            <a:pPr marL="800100" lvl="1" indent="-342900" algn="just">
              <a:lnSpc>
                <a:spcPct val="150000"/>
              </a:lnSpc>
              <a:buFont typeface="Arial" panose="020B0604020202020204" pitchFamily="34" charset="0"/>
              <a:buChar char="•"/>
            </a:pPr>
            <a:r>
              <a:rPr lang="en" dirty="0">
                <a:latin typeface="Times New Roman" panose="02020603050405020304" pitchFamily="18" charset="0"/>
                <a:cs typeface="Times New Roman" panose="02020603050405020304" pitchFamily="18" charset="0"/>
              </a:rPr>
              <a:t>If it is not a node of EE2019 network it is added to the network as a new node.</a:t>
            </a:r>
          </a:p>
          <a:p>
            <a:pPr marL="800100" lvl="1" indent="-342900" algn="just">
              <a:lnSpc>
                <a:spcPct val="150000"/>
              </a:lnSpc>
              <a:buFont typeface="Arial" panose="020B0604020202020204" pitchFamily="34" charset="0"/>
              <a:buChar char="•"/>
            </a:pPr>
            <a:r>
              <a:rPr lang="en" dirty="0">
                <a:latin typeface="Times New Roman" panose="02020603050405020304" pitchFamily="18" charset="0"/>
                <a:cs typeface="Times New Roman" panose="02020603050405020304" pitchFamily="18" charset="0"/>
              </a:rPr>
              <a:t>Otherwise just the text of the tweets is added to the one already existing of the relative node.</a:t>
            </a:r>
          </a:p>
          <a:p>
            <a:pPr marL="342900" indent="-342900" algn="just">
              <a:lnSpc>
                <a:spcPct val="150000"/>
              </a:lnSpc>
              <a:buFont typeface="+mj-lt"/>
              <a:buAutoNum type="arabicPeriod"/>
            </a:pPr>
            <a:r>
              <a:rPr lang="en" dirty="0">
                <a:latin typeface="Times New Roman" panose="02020603050405020304" pitchFamily="18" charset="0"/>
                <a:cs typeface="Times New Roman" panose="02020603050405020304" pitchFamily="18" charset="0"/>
              </a:rPr>
              <a:t>If the tweet contains mentions, a list of them is created. Each mentioned profile is considered. </a:t>
            </a:r>
          </a:p>
          <a:p>
            <a:pPr marL="800100" lvl="1" indent="-342900" algn="just">
              <a:lnSpc>
                <a:spcPct val="150000"/>
              </a:lnSpc>
              <a:buFont typeface="Arial" panose="020B0604020202020204" pitchFamily="34" charset="0"/>
              <a:buChar char="•"/>
            </a:pPr>
            <a:r>
              <a:rPr lang="en" dirty="0">
                <a:latin typeface="Times New Roman" panose="02020603050405020304" pitchFamily="18" charset="0"/>
                <a:cs typeface="Times New Roman" panose="02020603050405020304" pitchFamily="18" charset="0"/>
              </a:rPr>
              <a:t>If it is already a node of the graph it is not added to the network.</a:t>
            </a:r>
          </a:p>
          <a:p>
            <a:pPr marL="800100" lvl="1" indent="-342900" algn="just">
              <a:lnSpc>
                <a:spcPct val="150000"/>
              </a:lnSpc>
              <a:buFont typeface="Arial" panose="020B0604020202020204" pitchFamily="34" charset="0"/>
              <a:buChar char="•"/>
            </a:pPr>
            <a:r>
              <a:rPr lang="en" dirty="0">
                <a:latin typeface="Times New Roman" panose="02020603050405020304" pitchFamily="18" charset="0"/>
                <a:cs typeface="Times New Roman" panose="02020603050405020304" pitchFamily="18" charset="0"/>
              </a:rPr>
              <a:t>Otherwise it is added to the network leaving </a:t>
            </a:r>
            <a:r>
              <a:rPr lang="en" i="1" dirty="0">
                <a:latin typeface="Times New Roman" panose="02020603050405020304" pitchFamily="18" charset="0"/>
                <a:cs typeface="Times New Roman" panose="02020603050405020304" pitchFamily="18" charset="0"/>
              </a:rPr>
              <a:t>text </a:t>
            </a:r>
            <a:r>
              <a:rPr lang="en" dirty="0">
                <a:latin typeface="Times New Roman" panose="02020603050405020304" pitchFamily="18" charset="0"/>
                <a:cs typeface="Times New Roman" panose="02020603050405020304" pitchFamily="18" charset="0"/>
              </a:rPr>
              <a:t>and </a:t>
            </a:r>
            <a:r>
              <a:rPr lang="en" i="1" dirty="0">
                <a:latin typeface="Times New Roman" panose="02020603050405020304" pitchFamily="18" charset="0"/>
                <a:cs typeface="Times New Roman" panose="02020603050405020304" pitchFamily="18" charset="0"/>
              </a:rPr>
              <a:t>language </a:t>
            </a:r>
            <a:r>
              <a:rPr lang="en" dirty="0">
                <a:latin typeface="Times New Roman" panose="02020603050405020304" pitchFamily="18" charset="0"/>
                <a:cs typeface="Times New Roman" panose="02020603050405020304" pitchFamily="18" charset="0"/>
              </a:rPr>
              <a:t>fields blank.</a:t>
            </a:r>
            <a:endParaRPr lang="en-GB"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759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lstStyle/>
          <a:p>
            <a:pPr algn="ctr"/>
            <a:r>
              <a:rPr lang="en-GB" b="1" dirty="0">
                <a:latin typeface="Times New Roman" panose="02020603050405020304" pitchFamily="18" charset="0"/>
                <a:cs typeface="Times New Roman" panose="02020603050405020304" pitchFamily="18" charset="0"/>
              </a:rPr>
              <a:t>EE2019 network – Preliminary Analysis</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a:t>Antonio Briola 806906</a:t>
            </a:r>
          </a:p>
        </p:txBody>
      </p:sp>
      <p:sp>
        <p:nvSpPr>
          <p:cNvPr id="4" name="CasellaDiTesto 3">
            <a:extLst>
              <a:ext uri="{FF2B5EF4-FFF2-40B4-BE49-F238E27FC236}">
                <a16:creationId xmlns:a16="http://schemas.microsoft.com/office/drawing/2014/main" id="{FBC029D7-BFFA-DD4E-BD87-19F136D500AD}"/>
              </a:ext>
            </a:extLst>
          </p:cNvPr>
          <p:cNvSpPr txBox="1"/>
          <p:nvPr/>
        </p:nvSpPr>
        <p:spPr>
          <a:xfrm>
            <a:off x="3419341" y="1868562"/>
            <a:ext cx="5353318" cy="3885872"/>
          </a:xfrm>
          <a:prstGeom prst="rect">
            <a:avLst/>
          </a:prstGeom>
          <a:noFill/>
        </p:spPr>
        <p:txBody>
          <a:bodyPr wrap="square" rtlCol="0">
            <a:spAutoFit/>
          </a:bodyPr>
          <a:lstStyle/>
          <a:p>
            <a:pPr algn="ctr">
              <a:lnSpc>
                <a:spcPct val="200000"/>
              </a:lnSpc>
            </a:pPr>
            <a:r>
              <a:rPr lang="en-GB" u="sng" dirty="0">
                <a:latin typeface="Times New Roman" panose="02020603050405020304" pitchFamily="18" charset="0"/>
                <a:cs typeface="Times New Roman" panose="02020603050405020304" pitchFamily="18" charset="0"/>
              </a:rPr>
              <a:t>Type of network</a:t>
            </a:r>
            <a:r>
              <a:rPr lang="en-GB" dirty="0">
                <a:latin typeface="Times New Roman" panose="02020603050405020304" pitchFamily="18" charset="0"/>
                <a:cs typeface="Times New Roman" panose="02020603050405020304" pitchFamily="18" charset="0"/>
              </a:rPr>
              <a:t>: directed</a:t>
            </a:r>
          </a:p>
          <a:p>
            <a:pPr algn="ctr">
              <a:lnSpc>
                <a:spcPct val="200000"/>
              </a:lnSpc>
            </a:pPr>
            <a:r>
              <a:rPr lang="en-GB" u="sng" dirty="0">
                <a:latin typeface="Times New Roman" panose="02020603050405020304" pitchFamily="18" charset="0"/>
                <a:cs typeface="Times New Roman" panose="02020603050405020304" pitchFamily="18" charset="0"/>
              </a:rPr>
              <a:t>Total number of nodes</a:t>
            </a:r>
            <a:r>
              <a:rPr lang="en-GB" dirty="0">
                <a:latin typeface="Times New Roman" panose="02020603050405020304" pitchFamily="18" charset="0"/>
                <a:cs typeface="Times New Roman" panose="02020603050405020304" pitchFamily="18" charset="0"/>
              </a:rPr>
              <a:t>: 177349</a:t>
            </a:r>
          </a:p>
          <a:p>
            <a:pPr algn="ctr">
              <a:lnSpc>
                <a:spcPct val="200000"/>
              </a:lnSpc>
            </a:pPr>
            <a:r>
              <a:rPr lang="en-GB" u="sng" dirty="0">
                <a:latin typeface="Times New Roman" panose="02020603050405020304" pitchFamily="18" charset="0"/>
                <a:cs typeface="Times New Roman" panose="02020603050405020304" pitchFamily="18" charset="0"/>
              </a:rPr>
              <a:t>Total number of edges</a:t>
            </a:r>
            <a:r>
              <a:rPr lang="en-GB" dirty="0">
                <a:latin typeface="Times New Roman" panose="02020603050405020304" pitchFamily="18" charset="0"/>
                <a:cs typeface="Times New Roman" panose="02020603050405020304" pitchFamily="18" charset="0"/>
              </a:rPr>
              <a:t>: 122664</a:t>
            </a:r>
          </a:p>
          <a:p>
            <a:pPr algn="ctr">
              <a:lnSpc>
                <a:spcPct val="200000"/>
              </a:lnSpc>
            </a:pPr>
            <a:r>
              <a:rPr lang="en-GB" u="sng" dirty="0">
                <a:latin typeface="Times New Roman" panose="02020603050405020304" pitchFamily="18" charset="0"/>
                <a:cs typeface="Times New Roman" panose="02020603050405020304" pitchFamily="18" charset="0"/>
              </a:rPr>
              <a:t>Isolated nodes</a:t>
            </a:r>
            <a:r>
              <a:rPr lang="en-GB" dirty="0">
                <a:latin typeface="Times New Roman" panose="02020603050405020304" pitchFamily="18" charset="0"/>
                <a:cs typeface="Times New Roman" panose="02020603050405020304" pitchFamily="18" charset="0"/>
              </a:rPr>
              <a:t>: 130961</a:t>
            </a:r>
          </a:p>
          <a:p>
            <a:pPr algn="ctr">
              <a:lnSpc>
                <a:spcPct val="200000"/>
              </a:lnSpc>
            </a:pPr>
            <a:r>
              <a:rPr lang="en-GB" u="sng" dirty="0">
                <a:latin typeface="Times New Roman" panose="02020603050405020304" pitchFamily="18" charset="0"/>
                <a:cs typeface="Times New Roman" panose="02020603050405020304" pitchFamily="18" charset="0"/>
              </a:rPr>
              <a:t>Density</a:t>
            </a:r>
            <a:r>
              <a:rPr lang="en-GB" dirty="0">
                <a:latin typeface="Times New Roman" panose="02020603050405020304" pitchFamily="18" charset="0"/>
                <a:cs typeface="Times New Roman" panose="02020603050405020304" pitchFamily="18" charset="0"/>
              </a:rPr>
              <a:t>: 0.000004</a:t>
            </a:r>
          </a:p>
          <a:p>
            <a:pPr algn="ctr">
              <a:lnSpc>
                <a:spcPct val="200000"/>
              </a:lnSpc>
            </a:pPr>
            <a:r>
              <a:rPr lang="en-GB" u="sng" dirty="0">
                <a:latin typeface="Times New Roman" panose="02020603050405020304" pitchFamily="18" charset="0"/>
                <a:cs typeface="Times New Roman" panose="02020603050405020304" pitchFamily="18" charset="0"/>
              </a:rPr>
              <a:t>Average clustering coefficient</a:t>
            </a:r>
            <a:r>
              <a:rPr lang="en-GB" dirty="0">
                <a:latin typeface="Times New Roman" panose="02020603050405020304" pitchFamily="18" charset="0"/>
                <a:cs typeface="Times New Roman" panose="02020603050405020304" pitchFamily="18" charset="0"/>
              </a:rPr>
              <a:t>: 0.01353</a:t>
            </a:r>
          </a:p>
          <a:p>
            <a:pPr algn="ctr">
              <a:lnSpc>
                <a:spcPct val="200000"/>
              </a:lnSpc>
            </a:pPr>
            <a:r>
              <a:rPr lang="en-GB" u="sng" dirty="0">
                <a:latin typeface="Times New Roman" panose="02020603050405020304" pitchFamily="18" charset="0"/>
                <a:cs typeface="Times New Roman" panose="02020603050405020304" pitchFamily="18" charset="0"/>
              </a:rPr>
              <a:t>Average path length</a:t>
            </a:r>
            <a:r>
              <a:rPr lang="en-GB" dirty="0">
                <a:latin typeface="Times New Roman" panose="02020603050405020304" pitchFamily="18" charset="0"/>
                <a:cs typeface="Times New Roman" panose="02020603050405020304" pitchFamily="18" charset="0"/>
              </a:rPr>
              <a:t>: 8.34</a:t>
            </a:r>
          </a:p>
        </p:txBody>
      </p:sp>
    </p:spTree>
    <p:extLst>
      <p:ext uri="{BB962C8B-B14F-4D97-AF65-F5344CB8AC3E}">
        <p14:creationId xmlns:p14="http://schemas.microsoft.com/office/powerpoint/2010/main" val="3340908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lstStyle/>
          <a:p>
            <a:pPr algn="ctr"/>
            <a:r>
              <a:rPr lang="en-GB" b="1" dirty="0">
                <a:latin typeface="Times New Roman" panose="02020603050405020304" pitchFamily="18" charset="0"/>
                <a:cs typeface="Times New Roman" panose="02020603050405020304" pitchFamily="18" charset="0"/>
              </a:rPr>
              <a:t>EE2019 network – Degree distribution</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a:t>Antonio Briola 806906</a:t>
            </a:r>
          </a:p>
        </p:txBody>
      </p:sp>
      <p:pic>
        <p:nvPicPr>
          <p:cNvPr id="6" name="Immagine 5">
            <a:extLst>
              <a:ext uri="{FF2B5EF4-FFF2-40B4-BE49-F238E27FC236}">
                <a16:creationId xmlns:a16="http://schemas.microsoft.com/office/drawing/2014/main" id="{56BE5204-0100-6B4D-8173-70693A0B8676}"/>
              </a:ext>
            </a:extLst>
          </p:cNvPr>
          <p:cNvPicPr>
            <a:picLocks noChangeAspect="1"/>
          </p:cNvPicPr>
          <p:nvPr/>
        </p:nvPicPr>
        <p:blipFill>
          <a:blip r:embed="rId2"/>
          <a:stretch>
            <a:fillRect/>
          </a:stretch>
        </p:blipFill>
        <p:spPr>
          <a:xfrm>
            <a:off x="838200" y="1794649"/>
            <a:ext cx="5135808" cy="3654275"/>
          </a:xfrm>
          <a:prstGeom prst="rect">
            <a:avLst/>
          </a:prstGeom>
        </p:spPr>
      </p:pic>
      <p:pic>
        <p:nvPicPr>
          <p:cNvPr id="8" name="Immagine 7">
            <a:extLst>
              <a:ext uri="{FF2B5EF4-FFF2-40B4-BE49-F238E27FC236}">
                <a16:creationId xmlns:a16="http://schemas.microsoft.com/office/drawing/2014/main" id="{CBC700BB-C72B-1844-A24F-4CCF97F3F3BF}"/>
              </a:ext>
            </a:extLst>
          </p:cNvPr>
          <p:cNvPicPr>
            <a:picLocks noChangeAspect="1"/>
          </p:cNvPicPr>
          <p:nvPr/>
        </p:nvPicPr>
        <p:blipFill>
          <a:blip r:embed="rId3"/>
          <a:stretch>
            <a:fillRect/>
          </a:stretch>
        </p:blipFill>
        <p:spPr>
          <a:xfrm>
            <a:off x="6476485" y="1897073"/>
            <a:ext cx="4877315" cy="3063853"/>
          </a:xfrm>
          <a:prstGeom prst="rect">
            <a:avLst/>
          </a:prstGeom>
        </p:spPr>
      </p:pic>
      <p:sp>
        <p:nvSpPr>
          <p:cNvPr id="9" name="CasellaDiTesto 8">
            <a:extLst>
              <a:ext uri="{FF2B5EF4-FFF2-40B4-BE49-F238E27FC236}">
                <a16:creationId xmlns:a16="http://schemas.microsoft.com/office/drawing/2014/main" id="{56CD835F-4556-CF46-8C7D-17BD88AC960C}"/>
              </a:ext>
            </a:extLst>
          </p:cNvPr>
          <p:cNvSpPr txBox="1"/>
          <p:nvPr/>
        </p:nvSpPr>
        <p:spPr>
          <a:xfrm>
            <a:off x="1370884"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Degree centrality distribution</a:t>
            </a:r>
          </a:p>
        </p:txBody>
      </p:sp>
      <p:sp>
        <p:nvSpPr>
          <p:cNvPr id="10" name="CasellaDiTesto 9">
            <a:extLst>
              <a:ext uri="{FF2B5EF4-FFF2-40B4-BE49-F238E27FC236}">
                <a16:creationId xmlns:a16="http://schemas.microsoft.com/office/drawing/2014/main" id="{509516AD-2838-E247-B371-E537A1BCDF24}"/>
              </a:ext>
            </a:extLst>
          </p:cNvPr>
          <p:cNvSpPr txBox="1"/>
          <p:nvPr/>
        </p:nvSpPr>
        <p:spPr>
          <a:xfrm>
            <a:off x="6757930"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Nodes with the highest in-degree.</a:t>
            </a:r>
          </a:p>
        </p:txBody>
      </p:sp>
    </p:spTree>
    <p:extLst>
      <p:ext uri="{BB962C8B-B14F-4D97-AF65-F5344CB8AC3E}">
        <p14:creationId xmlns:p14="http://schemas.microsoft.com/office/powerpoint/2010/main" val="1354097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normAutofit/>
          </a:bodyPr>
          <a:lstStyle/>
          <a:p>
            <a:pPr algn="ctr"/>
            <a:r>
              <a:rPr lang="en-GB" b="1" dirty="0">
                <a:latin typeface="Times New Roman" panose="02020603050405020304" pitchFamily="18" charset="0"/>
                <a:cs typeface="Times New Roman" panose="02020603050405020304" pitchFamily="18" charset="0"/>
              </a:rPr>
              <a:t>EE2019 network – Closeness Centrality</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a:t>Antonio Briola 806906</a:t>
            </a:r>
          </a:p>
        </p:txBody>
      </p:sp>
      <p:sp>
        <p:nvSpPr>
          <p:cNvPr id="9" name="CasellaDiTesto 8">
            <a:extLst>
              <a:ext uri="{FF2B5EF4-FFF2-40B4-BE49-F238E27FC236}">
                <a16:creationId xmlns:a16="http://schemas.microsoft.com/office/drawing/2014/main" id="{56CD835F-4556-CF46-8C7D-17BD88AC960C}"/>
              </a:ext>
            </a:extLst>
          </p:cNvPr>
          <p:cNvSpPr txBox="1"/>
          <p:nvPr/>
        </p:nvSpPr>
        <p:spPr>
          <a:xfrm>
            <a:off x="1370884"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Closeness centrality distribution</a:t>
            </a:r>
          </a:p>
        </p:txBody>
      </p:sp>
      <p:sp>
        <p:nvSpPr>
          <p:cNvPr id="10" name="CasellaDiTesto 9">
            <a:extLst>
              <a:ext uri="{FF2B5EF4-FFF2-40B4-BE49-F238E27FC236}">
                <a16:creationId xmlns:a16="http://schemas.microsoft.com/office/drawing/2014/main" id="{509516AD-2838-E247-B371-E537A1BCDF24}"/>
              </a:ext>
            </a:extLst>
          </p:cNvPr>
          <p:cNvSpPr txBox="1"/>
          <p:nvPr/>
        </p:nvSpPr>
        <p:spPr>
          <a:xfrm>
            <a:off x="6868107"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Nodes with the highest Closeness centrality.</a:t>
            </a:r>
          </a:p>
        </p:txBody>
      </p:sp>
      <p:pic>
        <p:nvPicPr>
          <p:cNvPr id="5" name="Immagine 4">
            <a:extLst>
              <a:ext uri="{FF2B5EF4-FFF2-40B4-BE49-F238E27FC236}">
                <a16:creationId xmlns:a16="http://schemas.microsoft.com/office/drawing/2014/main" id="{EB1784CA-5AFE-EF4F-8B12-79938D6AF729}"/>
              </a:ext>
            </a:extLst>
          </p:cNvPr>
          <p:cNvPicPr>
            <a:picLocks noChangeAspect="1"/>
          </p:cNvPicPr>
          <p:nvPr/>
        </p:nvPicPr>
        <p:blipFill>
          <a:blip r:embed="rId2"/>
          <a:stretch>
            <a:fillRect/>
          </a:stretch>
        </p:blipFill>
        <p:spPr>
          <a:xfrm>
            <a:off x="354347" y="1385748"/>
            <a:ext cx="5651500" cy="4165600"/>
          </a:xfrm>
          <a:prstGeom prst="rect">
            <a:avLst/>
          </a:prstGeom>
        </p:spPr>
      </p:pic>
      <p:pic>
        <p:nvPicPr>
          <p:cNvPr id="11" name="Immagine 10">
            <a:extLst>
              <a:ext uri="{FF2B5EF4-FFF2-40B4-BE49-F238E27FC236}">
                <a16:creationId xmlns:a16="http://schemas.microsoft.com/office/drawing/2014/main" id="{5C4FB36D-41B0-7B4D-8DF8-44C5D04CB5C4}"/>
              </a:ext>
            </a:extLst>
          </p:cNvPr>
          <p:cNvPicPr>
            <a:picLocks noChangeAspect="1"/>
          </p:cNvPicPr>
          <p:nvPr/>
        </p:nvPicPr>
        <p:blipFill>
          <a:blip r:embed="rId3"/>
          <a:stretch>
            <a:fillRect/>
          </a:stretch>
        </p:blipFill>
        <p:spPr>
          <a:xfrm>
            <a:off x="6324571" y="1956656"/>
            <a:ext cx="5401497" cy="2944687"/>
          </a:xfrm>
          <a:prstGeom prst="rect">
            <a:avLst/>
          </a:prstGeom>
        </p:spPr>
      </p:pic>
    </p:spTree>
    <p:extLst>
      <p:ext uri="{BB962C8B-B14F-4D97-AF65-F5344CB8AC3E}">
        <p14:creationId xmlns:p14="http://schemas.microsoft.com/office/powerpoint/2010/main" val="3182960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DAA48-B7EE-1A43-ABBA-E5D8F25D03C0}"/>
              </a:ext>
            </a:extLst>
          </p:cNvPr>
          <p:cNvSpPr>
            <a:spLocks noGrp="1"/>
          </p:cNvSpPr>
          <p:nvPr>
            <p:ph type="title"/>
          </p:nvPr>
        </p:nvSpPr>
        <p:spPr>
          <a:xfrm>
            <a:off x="838200" y="425964"/>
            <a:ext cx="10515600" cy="840682"/>
          </a:xfrm>
        </p:spPr>
        <p:txBody>
          <a:bodyPr>
            <a:normAutofit/>
          </a:bodyPr>
          <a:lstStyle/>
          <a:p>
            <a:pPr algn="ctr"/>
            <a:r>
              <a:rPr lang="en-GB" b="1" dirty="0">
                <a:latin typeface="Times New Roman" panose="02020603050405020304" pitchFamily="18" charset="0"/>
                <a:cs typeface="Times New Roman" panose="02020603050405020304" pitchFamily="18" charset="0"/>
              </a:rPr>
              <a:t>EE2019 network – Betweenness Centrality</a:t>
            </a:r>
          </a:p>
        </p:txBody>
      </p:sp>
      <p:sp>
        <p:nvSpPr>
          <p:cNvPr id="3" name="Segnaposto piè di pagina 2">
            <a:extLst>
              <a:ext uri="{FF2B5EF4-FFF2-40B4-BE49-F238E27FC236}">
                <a16:creationId xmlns:a16="http://schemas.microsoft.com/office/drawing/2014/main" id="{A7E27536-30EB-7040-9C6A-B2E14440E204}"/>
              </a:ext>
            </a:extLst>
          </p:cNvPr>
          <p:cNvSpPr>
            <a:spLocks noGrp="1"/>
          </p:cNvSpPr>
          <p:nvPr>
            <p:ph type="ftr" sz="quarter" idx="11"/>
          </p:nvPr>
        </p:nvSpPr>
        <p:spPr/>
        <p:txBody>
          <a:bodyPr/>
          <a:lstStyle/>
          <a:p>
            <a:r>
              <a:rPr lang="en-GB"/>
              <a:t>Antonio Briola 806906</a:t>
            </a:r>
          </a:p>
        </p:txBody>
      </p:sp>
      <p:sp>
        <p:nvSpPr>
          <p:cNvPr id="9" name="CasellaDiTesto 8">
            <a:extLst>
              <a:ext uri="{FF2B5EF4-FFF2-40B4-BE49-F238E27FC236}">
                <a16:creationId xmlns:a16="http://schemas.microsoft.com/office/drawing/2014/main" id="{56CD835F-4556-CF46-8C7D-17BD88AC960C}"/>
              </a:ext>
            </a:extLst>
          </p:cNvPr>
          <p:cNvSpPr txBox="1"/>
          <p:nvPr/>
        </p:nvSpPr>
        <p:spPr>
          <a:xfrm>
            <a:off x="1370884"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Betweenness centrality distribution</a:t>
            </a:r>
          </a:p>
        </p:txBody>
      </p:sp>
      <p:sp>
        <p:nvSpPr>
          <p:cNvPr id="10" name="CasellaDiTesto 9">
            <a:extLst>
              <a:ext uri="{FF2B5EF4-FFF2-40B4-BE49-F238E27FC236}">
                <a16:creationId xmlns:a16="http://schemas.microsoft.com/office/drawing/2014/main" id="{509516AD-2838-E247-B371-E537A1BCDF24}"/>
              </a:ext>
            </a:extLst>
          </p:cNvPr>
          <p:cNvSpPr txBox="1"/>
          <p:nvPr/>
        </p:nvSpPr>
        <p:spPr>
          <a:xfrm>
            <a:off x="6868107" y="5551348"/>
            <a:ext cx="4314423"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Nodes with the highest Betweenness centrality.</a:t>
            </a:r>
          </a:p>
        </p:txBody>
      </p:sp>
      <p:pic>
        <p:nvPicPr>
          <p:cNvPr id="6" name="Immagine 5">
            <a:extLst>
              <a:ext uri="{FF2B5EF4-FFF2-40B4-BE49-F238E27FC236}">
                <a16:creationId xmlns:a16="http://schemas.microsoft.com/office/drawing/2014/main" id="{BC3D4E05-917D-4746-BB74-F0923BCA26B8}"/>
              </a:ext>
            </a:extLst>
          </p:cNvPr>
          <p:cNvPicPr>
            <a:picLocks noChangeAspect="1"/>
          </p:cNvPicPr>
          <p:nvPr/>
        </p:nvPicPr>
        <p:blipFill>
          <a:blip r:embed="rId2"/>
          <a:stretch>
            <a:fillRect/>
          </a:stretch>
        </p:blipFill>
        <p:spPr>
          <a:xfrm>
            <a:off x="1104341" y="1794649"/>
            <a:ext cx="4847508" cy="3678260"/>
          </a:xfrm>
          <a:prstGeom prst="rect">
            <a:avLst/>
          </a:prstGeom>
        </p:spPr>
      </p:pic>
      <p:pic>
        <p:nvPicPr>
          <p:cNvPr id="8" name="Immagine 7">
            <a:extLst>
              <a:ext uri="{FF2B5EF4-FFF2-40B4-BE49-F238E27FC236}">
                <a16:creationId xmlns:a16="http://schemas.microsoft.com/office/drawing/2014/main" id="{A672AD5E-FC4E-DF40-A39B-7FFF77756D79}"/>
              </a:ext>
            </a:extLst>
          </p:cNvPr>
          <p:cNvPicPr>
            <a:picLocks noChangeAspect="1"/>
          </p:cNvPicPr>
          <p:nvPr/>
        </p:nvPicPr>
        <p:blipFill>
          <a:blip r:embed="rId3"/>
          <a:stretch>
            <a:fillRect/>
          </a:stretch>
        </p:blipFill>
        <p:spPr>
          <a:xfrm>
            <a:off x="6240153" y="2228987"/>
            <a:ext cx="5282018" cy="2794358"/>
          </a:xfrm>
          <a:prstGeom prst="rect">
            <a:avLst/>
          </a:prstGeom>
        </p:spPr>
      </p:pic>
    </p:spTree>
    <p:extLst>
      <p:ext uri="{BB962C8B-B14F-4D97-AF65-F5344CB8AC3E}">
        <p14:creationId xmlns:p14="http://schemas.microsoft.com/office/powerpoint/2010/main" val="1522565661"/>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373</TotalTime>
  <Words>997</Words>
  <Application>Microsoft Macintosh PowerPoint</Application>
  <PresentationFormat>Widescreen</PresentationFormat>
  <Paragraphs>184</Paragraphs>
  <Slides>26</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26</vt:i4>
      </vt:variant>
    </vt:vector>
  </HeadingPairs>
  <TitlesOfParts>
    <vt:vector size="31" baseType="lpstr">
      <vt:lpstr>Arial</vt:lpstr>
      <vt:lpstr>Calibri</vt:lpstr>
      <vt:lpstr>Calibri Light</vt:lpstr>
      <vt:lpstr>Times New Roman</vt:lpstr>
      <vt:lpstr>Tema di Office</vt:lpstr>
      <vt:lpstr>EE2019 network creation and analysis</vt:lpstr>
      <vt:lpstr>Table of contents</vt:lpstr>
      <vt:lpstr>Introduction</vt:lpstr>
      <vt:lpstr>Data retrieving</vt:lpstr>
      <vt:lpstr>EE2019 network - Creation</vt:lpstr>
      <vt:lpstr>EE2019 network – Preliminary Analysis</vt:lpstr>
      <vt:lpstr>EE2019 network – Degree distribution</vt:lpstr>
      <vt:lpstr>EE2019 network – Closeness Centrality</vt:lpstr>
      <vt:lpstr>EE2019 network – Betweenness Centrality</vt:lpstr>
      <vt:lpstr>EE2019 network – PageRank Centrality (1)</vt:lpstr>
      <vt:lpstr>EE2019 network – PageRank Centrality (2)</vt:lpstr>
      <vt:lpstr>EE2019 network – LB Sentiment Analysis (1)</vt:lpstr>
      <vt:lpstr>EE2019 network – LB Sentiment Analysis (2)</vt:lpstr>
      <vt:lpstr>EE2019 network – LB Sentiment Analysis (3)</vt:lpstr>
      <vt:lpstr>Community detection</vt:lpstr>
      <vt:lpstr>Community detection – First Largest Community (1)</vt:lpstr>
      <vt:lpstr>Community detection – First Largest Community (2)</vt:lpstr>
      <vt:lpstr>Community detection – First Largest Community (3)</vt:lpstr>
      <vt:lpstr>Community detection – Second Largest Community (1)</vt:lpstr>
      <vt:lpstr>Community detection – Second Largest Community (2)</vt:lpstr>
      <vt:lpstr>Community detection – Second Largest Community (3)</vt:lpstr>
      <vt:lpstr>Community detection – Third Largest Community (1)</vt:lpstr>
      <vt:lpstr>Community detection – Third Largest Community (2)</vt:lpstr>
      <vt:lpstr>Community detection – Third Largest Community (3)</vt:lpstr>
      <vt:lpstr>Conclusions</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EE2019 network creation and analysis</dc:title>
  <dc:creator>a.briola@campus.unimib.it</dc:creator>
  <cp:lastModifiedBy>a.briola@campus.unimib.it</cp:lastModifiedBy>
  <cp:revision>30</cp:revision>
  <dcterms:created xsi:type="dcterms:W3CDTF">2019-06-28T17:35:52Z</dcterms:created>
  <dcterms:modified xsi:type="dcterms:W3CDTF">2019-07-02T08:07:12Z</dcterms:modified>
</cp:coreProperties>
</file>